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308" r:id="rId2"/>
    <p:sldId id="317" r:id="rId3"/>
    <p:sldId id="316" r:id="rId4"/>
    <p:sldId id="318" r:id="rId5"/>
    <p:sldId id="319" r:id="rId6"/>
    <p:sldId id="320" r:id="rId7"/>
    <p:sldId id="321" r:id="rId8"/>
    <p:sldId id="322" r:id="rId9"/>
    <p:sldId id="32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320" autoAdjust="0"/>
    <p:restoredTop sz="94660"/>
  </p:normalViewPr>
  <p:slideViewPr>
    <p:cSldViewPr snapToGrid="0">
      <p:cViewPr varScale="1">
        <p:scale>
          <a:sx n="153" d="100"/>
          <a:sy n="153" d="100"/>
        </p:scale>
        <p:origin x="192"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1F945-EA72-44BC-B293-48052D4D5798}" type="datetimeFigureOut">
              <a:rPr lang="en-US" smtClean="0"/>
              <a:t>8/2/24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BE547-85E3-457E-982D-3B21E49C61A4}" type="slidenum">
              <a:rPr lang="en-US" smtClean="0"/>
              <a:t>‹#›</a:t>
            </a:fld>
            <a:endParaRPr lang="en-US"/>
          </a:p>
        </p:txBody>
      </p:sp>
    </p:spTree>
    <p:extLst>
      <p:ext uri="{BB962C8B-B14F-4D97-AF65-F5344CB8AC3E}">
        <p14:creationId xmlns:p14="http://schemas.microsoft.com/office/powerpoint/2010/main" val="3669706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3461323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759081-76E8-4EB7-8283-B26708E8F772}" type="datetimeFigureOut">
              <a:rPr lang="en-US" smtClean="0"/>
              <a:t>8/2/24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586718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76589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080466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057502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9074482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3589840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133837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382117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454879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507904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759081-76E8-4EB7-8283-B26708E8F772}" type="datetimeFigureOut">
              <a:rPr lang="en-US" smtClean="0"/>
              <a:t>8/2/24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954257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759081-76E8-4EB7-8283-B26708E8F772}" type="datetimeFigureOut">
              <a:rPr lang="en-US" smtClean="0"/>
              <a:t>8/2/24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720084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4208831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30516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F759081-76E8-4EB7-8283-B26708E8F772}" type="datetimeFigureOut">
              <a:rPr lang="en-US" smtClean="0"/>
              <a:t>8/2/24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997221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759081-76E8-4EB7-8283-B26708E8F772}" type="datetimeFigureOut">
              <a:rPr lang="en-US" smtClean="0"/>
              <a:t>8/2/24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109260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F759081-76E8-4EB7-8283-B26708E8F772}" type="datetimeFigureOut">
              <a:rPr lang="en-US" smtClean="0"/>
              <a:t>8/2/24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74FEC0F-6B7D-498B-A60B-9C6D9401CD94}" type="slidenum">
              <a:rPr lang="en-US" smtClean="0"/>
              <a:t>‹#›</a:t>
            </a:fld>
            <a:endParaRPr lang="en-US"/>
          </a:p>
        </p:txBody>
      </p:sp>
    </p:spTree>
    <p:extLst>
      <p:ext uri="{BB962C8B-B14F-4D97-AF65-F5344CB8AC3E}">
        <p14:creationId xmlns:p14="http://schemas.microsoft.com/office/powerpoint/2010/main" val="13513088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racticalnetworking.net/series/packet-traveling/host-to-host-through-a-switch/#floodi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practicalnetworking.net/stand-alone/configuring-vlans/#show_int_trunk" TargetMode="External"/><Relationship Id="rId2" Type="http://schemas.openxmlformats.org/officeDocument/2006/relationships/hyperlink" Target="https://www.practicalnetworking.net/stand-alone/configuring-vlans/#show_vlan_brief" TargetMode="External"/><Relationship Id="rId1" Type="http://schemas.openxmlformats.org/officeDocument/2006/relationships/slideLayout" Target="../slideLayouts/slideLayout2.xml"/><Relationship Id="rId6" Type="http://schemas.openxmlformats.org/officeDocument/2006/relationships/hyperlink" Target="https://www.practicalnetworking.net/stand-alone/configuring-vlans/#show_spanning-tree" TargetMode="External"/><Relationship Id="rId5" Type="http://schemas.openxmlformats.org/officeDocument/2006/relationships/hyperlink" Target="https://www.practicalnetworking.net/stand-alone/configuring-vlans/#show_int_status" TargetMode="External"/><Relationship Id="rId4" Type="http://schemas.openxmlformats.org/officeDocument/2006/relationships/hyperlink" Target="https://www.practicalnetworking.net/stand-alone/configuring-vlans/#show_int_switchpor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practicalnetworking.net/stand-alone/vlans/#logical-separation"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practicalnetworking.net/stand-alone/vlans/#logical-separation"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s://www.practicalnetworking.net/series/packet-traveling/packet-traveling/" TargetMode="External"/><Relationship Id="rId7" Type="http://schemas.openxmlformats.org/officeDocument/2006/relationships/hyperlink" Target="https://www.practicalnetworking.net/stand-alone/routing-between-vlans/#l3switch" TargetMode="External"/><Relationship Id="rId2" Type="http://schemas.openxmlformats.org/officeDocument/2006/relationships/hyperlink" Target="https://www.practicalnetworking.net/series/packet-traveling/key-players/#network" TargetMode="External"/><Relationship Id="rId1" Type="http://schemas.openxmlformats.org/officeDocument/2006/relationships/slideLayout" Target="../slideLayouts/slideLayout2.xml"/><Relationship Id="rId6" Type="http://schemas.openxmlformats.org/officeDocument/2006/relationships/hyperlink" Target="https://www.practicalnetworking.net/stand-alone/routing-between-vlans/#subinterfaces" TargetMode="External"/><Relationship Id="rId5" Type="http://schemas.openxmlformats.org/officeDocument/2006/relationships/hyperlink" Target="https://www.practicalnetworking.net/stand-alone/routing-between-vlans/#physicalintf" TargetMode="External"/><Relationship Id="rId4" Type="http://schemas.openxmlformats.org/officeDocument/2006/relationships/hyperlink" Target="https://www.practicalnetworking.net/series/packet-traveling/key-players/#router"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rYodcvhh7b8&amp;t=3m38s"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practicalnetworking.net/stand-alone/vlans/#access_port"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practicalnetworking.net/stand-alone/vlans/#tagged-untagged" TargetMode="External"/><Relationship Id="rId2" Type="http://schemas.openxmlformats.org/officeDocument/2006/relationships/hyperlink" Target="https://www.practicalnetworking.net/stand-alone/vlans/#trunk_port" TargetMode="Externa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hyperlink" Target="https://www.practicalnetworking.net/stand-alone/configuring-vlans/#trunk_ports" TargetMode="External"/><Relationship Id="rId4" Type="http://schemas.openxmlformats.org/officeDocument/2006/relationships/hyperlink" Target="https://en.wikipedia.org/wiki/One-armed_router"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practicalnetworking.net/series/packet-traveling/osi-model/#osi-layer-23" TargetMode="External"/><Relationship Id="rId2" Type="http://schemas.openxmlformats.org/officeDocument/2006/relationships/image" Target="../media/image1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12ADD2-6CD2-9F22-06FE-8AD72875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949390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EF0F24-7210-31CB-2E56-E84D460ED63E}"/>
              </a:ext>
            </a:extLst>
          </p:cNvPr>
          <p:cNvSpPr txBox="1"/>
          <p:nvPr/>
        </p:nvSpPr>
        <p:spPr>
          <a:xfrm>
            <a:off x="71561" y="548492"/>
            <a:ext cx="11823589" cy="2677656"/>
          </a:xfrm>
          <a:prstGeom prst="rect">
            <a:avLst/>
          </a:prstGeom>
          <a:noFill/>
        </p:spPr>
        <p:txBody>
          <a:bodyPr wrap="square" rtlCol="0">
            <a:spAutoFit/>
          </a:bodyPr>
          <a:lstStyle/>
          <a:p>
            <a:pPr algn="l"/>
            <a:r>
              <a:rPr lang="en-IN" sz="1200" b="1" i="0" dirty="0">
                <a:effectLst/>
                <a:latin typeface="Nunito" pitchFamily="2" charset="77"/>
              </a:rPr>
              <a:t>The Native VLAN is the answer to how a switch processes traffic it receives on a Trunk port which does not contain a VLAN Tag</a:t>
            </a:r>
            <a:r>
              <a:rPr lang="en-IN" sz="1200" b="0" i="0" dirty="0">
                <a:effectLst/>
                <a:latin typeface="Nunito" pitchFamily="2" charset="77"/>
              </a:rPr>
              <a:t>. Without the tag, the switch will not know what VLAN the traffic belongs to, therefore the switch associates the untagged traffic with what is configured as the Native VLAN. Essentially, </a:t>
            </a:r>
            <a:r>
              <a:rPr lang="en-IN" sz="1200" b="1" i="0" dirty="0">
                <a:effectLst/>
                <a:latin typeface="Nunito" pitchFamily="2" charset="77"/>
              </a:rPr>
              <a:t>the Native VLAN is the VLAN that any received untagged traffic gets assigned to on a Trunk port</a:t>
            </a:r>
            <a:r>
              <a:rPr lang="en-IN" sz="1200" b="0" i="0" dirty="0">
                <a:effectLst/>
                <a:latin typeface="Nunito" pitchFamily="2" charset="77"/>
              </a:rPr>
              <a:t>.</a:t>
            </a:r>
          </a:p>
          <a:p>
            <a:pPr algn="l"/>
            <a:endParaRPr lang="en-IN" sz="1200" dirty="0">
              <a:latin typeface="Nunito" pitchFamily="2" charset="77"/>
            </a:endParaRPr>
          </a:p>
          <a:p>
            <a:pPr algn="l"/>
            <a:r>
              <a:rPr lang="en-IN" sz="1200" b="0" i="0" dirty="0">
                <a:effectLst/>
                <a:latin typeface="Nunito" pitchFamily="2" charset="77"/>
              </a:rPr>
              <a:t>Additionally, any traffic the switch forwards out a Trunk port that is associated with the Native VLAN is forwarded </a:t>
            </a:r>
            <a:r>
              <a:rPr lang="en-IN" sz="1200" b="0" i="1" dirty="0">
                <a:effectLst/>
                <a:latin typeface="Nunito" pitchFamily="2" charset="77"/>
              </a:rPr>
              <a:t>without</a:t>
            </a:r>
            <a:r>
              <a:rPr lang="en-IN" sz="1200" b="0" i="0" dirty="0">
                <a:effectLst/>
                <a:latin typeface="Nunito" pitchFamily="2" charset="77"/>
              </a:rPr>
              <a:t> a VLAN Tag.</a:t>
            </a:r>
          </a:p>
          <a:p>
            <a:pPr algn="l"/>
            <a:endParaRPr lang="en-IN" sz="1200" dirty="0">
              <a:latin typeface="Nunito" pitchFamily="2" charset="77"/>
            </a:endParaRPr>
          </a:p>
          <a:p>
            <a:pPr algn="l"/>
            <a:r>
              <a:rPr lang="en-IN" sz="1200" b="0" i="0" dirty="0">
                <a:effectLst/>
                <a:latin typeface="Nunito" pitchFamily="2" charset="77"/>
              </a:rPr>
              <a:t>The Native VLAN can be configured on any Trunk port. If the Native VLAN is not explicitly designated on a Trunk port, the default configuration of </a:t>
            </a:r>
            <a:r>
              <a:rPr lang="en-IN" sz="1200" dirty="0"/>
              <a:t>VLAN #1</a:t>
            </a:r>
            <a:r>
              <a:rPr lang="en-IN" sz="1200" b="0" i="0" dirty="0">
                <a:effectLst/>
                <a:latin typeface="Nunito" pitchFamily="2" charset="77"/>
              </a:rPr>
              <a:t> is used.</a:t>
            </a:r>
          </a:p>
          <a:p>
            <a:endParaRPr lang="en-IN" sz="1200" dirty="0">
              <a:latin typeface="Nunito" pitchFamily="2" charset="77"/>
            </a:endParaRPr>
          </a:p>
          <a:p>
            <a:r>
              <a:rPr lang="en-IN" sz="1200" b="0" i="0" dirty="0">
                <a:effectLst/>
                <a:latin typeface="Nunito" pitchFamily="2" charset="77"/>
              </a:rPr>
              <a:t>That being said, it is crucially important that both sides of a Trunk port are configured with the same Native VLAN. This illustration explains why:</a:t>
            </a:r>
          </a:p>
          <a:p>
            <a:endParaRPr lang="en-IN" sz="1200" dirty="0">
              <a:latin typeface="Nunito" pitchFamily="2" charset="77"/>
            </a:endParaRPr>
          </a:p>
          <a:p>
            <a:endParaRPr lang="en-IN" sz="1200" b="0" i="0" dirty="0">
              <a:effectLst/>
              <a:latin typeface="Nunito" pitchFamily="2" charset="77"/>
            </a:endParaRPr>
          </a:p>
          <a:p>
            <a:endParaRPr lang="en-US" sz="1200" dirty="0"/>
          </a:p>
          <a:p>
            <a:br>
              <a:rPr lang="en-IN" sz="1200" dirty="0"/>
            </a:br>
            <a:endParaRPr lang="en-US" sz="1200" dirty="0"/>
          </a:p>
        </p:txBody>
      </p:sp>
      <p:sp>
        <p:nvSpPr>
          <p:cNvPr id="3" name="TextBox 2">
            <a:extLst>
              <a:ext uri="{FF2B5EF4-FFF2-40B4-BE49-F238E27FC236}">
                <a16:creationId xmlns:a16="http://schemas.microsoft.com/office/drawing/2014/main" id="{BC60ABF6-167E-21F3-A9F3-8043ECC26CCF}"/>
              </a:ext>
            </a:extLst>
          </p:cNvPr>
          <p:cNvSpPr txBox="1"/>
          <p:nvPr/>
        </p:nvSpPr>
        <p:spPr>
          <a:xfrm>
            <a:off x="71561" y="95128"/>
            <a:ext cx="1385892" cy="646331"/>
          </a:xfrm>
          <a:prstGeom prst="rect">
            <a:avLst/>
          </a:prstGeom>
          <a:noFill/>
        </p:spPr>
        <p:txBody>
          <a:bodyPr wrap="none" rtlCol="0">
            <a:spAutoFit/>
          </a:bodyPr>
          <a:lstStyle/>
          <a:p>
            <a:r>
              <a:rPr lang="en-IN" b="1" i="0" dirty="0">
                <a:solidFill>
                  <a:srgbClr val="FF0000"/>
                </a:solidFill>
                <a:effectLst/>
                <a:highlight>
                  <a:srgbClr val="FFFF00"/>
                </a:highlight>
                <a:latin typeface="var(--headingsfontfamily)"/>
              </a:rPr>
              <a:t>Native VLAN</a:t>
            </a:r>
          </a:p>
          <a:p>
            <a:endParaRPr lang="en-US" dirty="0">
              <a:solidFill>
                <a:srgbClr val="FF0000"/>
              </a:solidFill>
              <a:highlight>
                <a:srgbClr val="FFFF00"/>
              </a:highlight>
            </a:endParaRPr>
          </a:p>
        </p:txBody>
      </p:sp>
      <p:pic>
        <p:nvPicPr>
          <p:cNvPr id="8194" name="Picture 2" descr="vlan-native-mismatch">
            <a:extLst>
              <a:ext uri="{FF2B5EF4-FFF2-40B4-BE49-F238E27FC236}">
                <a16:creationId xmlns:a16="http://schemas.microsoft.com/office/drawing/2014/main" id="{59591F17-9F41-1F4F-5B02-095D2DB218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3228" y="2499621"/>
            <a:ext cx="5663980" cy="193899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89E6C0B-1D9B-D694-CE97-3BAB8F1A599F}"/>
              </a:ext>
            </a:extLst>
          </p:cNvPr>
          <p:cNvSpPr txBox="1"/>
          <p:nvPr/>
        </p:nvSpPr>
        <p:spPr>
          <a:xfrm>
            <a:off x="159025" y="4746339"/>
            <a:ext cx="10988703" cy="1938992"/>
          </a:xfrm>
          <a:prstGeom prst="rect">
            <a:avLst/>
          </a:prstGeom>
          <a:noFill/>
        </p:spPr>
        <p:txBody>
          <a:bodyPr wrap="square" rtlCol="0">
            <a:spAutoFit/>
          </a:bodyPr>
          <a:lstStyle/>
          <a:p>
            <a:pPr algn="l"/>
            <a:r>
              <a:rPr lang="en-IN" sz="1200" b="0" i="0" dirty="0">
                <a:effectLst/>
                <a:latin typeface="Nunito" pitchFamily="2" charset="77"/>
              </a:rPr>
              <a:t>Above we have four Hosts (A, B, C, D) all connected to Access Ports in VLAN #22 or VLAN #33, and Switch X and Switch Y connected to each other with a Trunk port.</a:t>
            </a:r>
          </a:p>
          <a:p>
            <a:pPr algn="l"/>
            <a:r>
              <a:rPr lang="en-IN" sz="1200" b="0" i="0" dirty="0">
                <a:effectLst/>
                <a:latin typeface="Nunito" pitchFamily="2" charset="77"/>
              </a:rPr>
              <a:t>Host A is attempting to send a frame to Host C. When it arrives on the switch, Switch X associates the traffic with VLAN #22. When the frame is forwarded out Switch X’s Trunk port, no tag is added since the Native VLAN for the Trunk Port on Switch X is also VLAN #22.</a:t>
            </a:r>
          </a:p>
          <a:p>
            <a:pPr algn="l"/>
            <a:r>
              <a:rPr lang="en-IN" sz="1200" b="0" i="0" dirty="0">
                <a:effectLst/>
                <a:latin typeface="Nunito" pitchFamily="2" charset="77"/>
              </a:rPr>
              <a:t>But when the frame arrives on Switch Y without a tag, Switch Y has no way of knowing the traffic should belong to VLAN #22. All it can do is associate the untagged traffic with what Switch Y’s Trunk port has configured as the Native VLAN, which in this case is VLAN #33.</a:t>
            </a:r>
          </a:p>
          <a:p>
            <a:endParaRPr lang="en-IN" sz="1200" dirty="0">
              <a:latin typeface="Nunito" pitchFamily="2" charset="77"/>
            </a:endParaRPr>
          </a:p>
          <a:p>
            <a:r>
              <a:rPr lang="en-IN" sz="1200" b="0" i="0" dirty="0">
                <a:effectLst/>
                <a:latin typeface="Nunito" pitchFamily="2" charset="77"/>
              </a:rPr>
              <a:t>Since Switch Y will never allow </a:t>
            </a:r>
            <a:r>
              <a:rPr lang="en-IN" sz="1200" dirty="0"/>
              <a:t>VLAN #33</a:t>
            </a:r>
            <a:r>
              <a:rPr lang="en-IN" sz="1200" b="0" i="0" dirty="0">
                <a:effectLst/>
                <a:latin typeface="Nunito" pitchFamily="2" charset="77"/>
              </a:rPr>
              <a:t> traffic to exit a </a:t>
            </a:r>
            <a:r>
              <a:rPr lang="en-IN" sz="1200" dirty="0"/>
              <a:t>VLAN #22</a:t>
            </a:r>
            <a:r>
              <a:rPr lang="en-IN" sz="1200" b="0" i="0" dirty="0">
                <a:effectLst/>
                <a:latin typeface="Nunito" pitchFamily="2" charset="77"/>
              </a:rPr>
              <a:t> port, Host C will never get this traffic. Even worse, due to a Switch’s </a:t>
            </a:r>
            <a:r>
              <a:rPr lang="en-IN" sz="1200" b="0" i="0" u="none" strike="noStrike" dirty="0">
                <a:effectLst/>
                <a:latin typeface="Nunito" pitchFamily="2" charset="77"/>
                <a:hlinkClick r:id="rId3">
                  <a:extLst>
                    <a:ext uri="{A12FA001-AC4F-418D-AE19-62706E023703}">
                      <ahyp:hlinkClr xmlns:ahyp="http://schemas.microsoft.com/office/drawing/2018/hyperlinkcolor" val="tx"/>
                    </a:ext>
                  </a:extLst>
                </a:hlinkClick>
              </a:rPr>
              <a:t>flooding</a:t>
            </a:r>
            <a:r>
              <a:rPr lang="en-IN" sz="1200" b="0" i="0" dirty="0">
                <a:effectLst/>
                <a:latin typeface="Nunito" pitchFamily="2" charset="77"/>
              </a:rPr>
              <a:t> </a:t>
            </a:r>
            <a:r>
              <a:rPr lang="en-IN" sz="1200" b="0" i="0" dirty="0" err="1">
                <a:effectLst/>
                <a:latin typeface="Nunito" pitchFamily="2" charset="77"/>
              </a:rPr>
              <a:t>behavior</a:t>
            </a:r>
            <a:r>
              <a:rPr lang="en-IN" sz="1200" b="0" i="0" dirty="0">
                <a:effectLst/>
                <a:latin typeface="Nunito" pitchFamily="2" charset="77"/>
              </a:rPr>
              <a:t>, Host D might inadvertently get the traffic that was destined to Host C.</a:t>
            </a:r>
          </a:p>
          <a:p>
            <a:endParaRPr lang="en-US" sz="1200" dirty="0"/>
          </a:p>
        </p:txBody>
      </p:sp>
    </p:spTree>
    <p:extLst>
      <p:ext uri="{BB962C8B-B14F-4D97-AF65-F5344CB8AC3E}">
        <p14:creationId xmlns:p14="http://schemas.microsoft.com/office/powerpoint/2010/main" val="3744815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2E42138-8555-7038-4C11-9B9AB27BEA60}"/>
              </a:ext>
            </a:extLst>
          </p:cNvPr>
          <p:cNvSpPr txBox="1"/>
          <p:nvPr/>
        </p:nvSpPr>
        <p:spPr>
          <a:xfrm>
            <a:off x="542676" y="311762"/>
            <a:ext cx="11344523" cy="4278094"/>
          </a:xfrm>
          <a:prstGeom prst="rect">
            <a:avLst/>
          </a:prstGeom>
          <a:noFill/>
        </p:spPr>
        <p:txBody>
          <a:bodyPr wrap="square">
            <a:spAutoFit/>
          </a:bodyPr>
          <a:lstStyle/>
          <a:p>
            <a:r>
              <a:rPr lang="en-IN" sz="1600" b="1" i="0" dirty="0">
                <a:solidFill>
                  <a:srgbClr val="FF0000"/>
                </a:solidFill>
                <a:effectLst/>
                <a:highlight>
                  <a:srgbClr val="FFFF00"/>
                </a:highlight>
                <a:latin typeface="var(--headingsfontfamily)"/>
              </a:rPr>
              <a:t>Native VLAN continuation:</a:t>
            </a:r>
          </a:p>
          <a:p>
            <a:endParaRPr lang="en-IN" sz="1600" b="1" i="0" dirty="0">
              <a:solidFill>
                <a:srgbClr val="FF0000"/>
              </a:solidFill>
              <a:effectLst/>
              <a:highlight>
                <a:srgbClr val="FFFF00"/>
              </a:highlight>
              <a:latin typeface="var(--headingsfontfamily)"/>
            </a:endParaRPr>
          </a:p>
          <a:p>
            <a:pPr algn="l"/>
            <a:r>
              <a:rPr lang="en-IN" sz="1600" b="0" i="0" dirty="0">
                <a:effectLst/>
                <a:latin typeface="Nunito" pitchFamily="2" charset="77"/>
              </a:rPr>
              <a:t>To set the Native VLAN, you use this command:</a:t>
            </a:r>
          </a:p>
          <a:p>
            <a:r>
              <a:rPr lang="en-IN" sz="1600" b="0" i="0" dirty="0">
                <a:effectLst/>
                <a:latin typeface="lato" panose="020F0502020204030203" pitchFamily="34" charset="0"/>
              </a:rPr>
              <a:t>Switch3(config)# interface </a:t>
            </a:r>
            <a:r>
              <a:rPr lang="en-IN" sz="1600" dirty="0">
                <a:latin typeface="lato" panose="020F0502020204030203" pitchFamily="34" charset="0"/>
              </a:rPr>
              <a:t>e0/1</a:t>
            </a:r>
            <a:br>
              <a:rPr lang="en-IN" sz="1600" dirty="0"/>
            </a:br>
            <a:r>
              <a:rPr lang="en-IN" sz="1600" b="0" i="0" dirty="0" err="1">
                <a:effectLst/>
                <a:latin typeface="lato" panose="020F0502020204030203" pitchFamily="34" charset="0"/>
              </a:rPr>
              <a:t>SwitchX</a:t>
            </a:r>
            <a:r>
              <a:rPr lang="en-IN" sz="1600" b="0" i="0" dirty="0">
                <a:effectLst/>
                <a:latin typeface="lato" panose="020F0502020204030203" pitchFamily="34" charset="0"/>
              </a:rPr>
              <a:t>(config-if)# switchport trunk native </a:t>
            </a:r>
            <a:r>
              <a:rPr lang="en-IN" sz="1600" b="0" i="0" dirty="0" err="1">
                <a:effectLst/>
                <a:latin typeface="lato" panose="020F0502020204030203" pitchFamily="34" charset="0"/>
              </a:rPr>
              <a:t>vlan</a:t>
            </a:r>
            <a:r>
              <a:rPr lang="en-IN" sz="1600" b="0" i="0" dirty="0">
                <a:effectLst/>
                <a:latin typeface="lato" panose="020F0502020204030203" pitchFamily="34" charset="0"/>
              </a:rPr>
              <a:t> 20</a:t>
            </a:r>
          </a:p>
          <a:p>
            <a:endParaRPr lang="en-IN" sz="1600" b="0" i="0" dirty="0">
              <a:effectLst/>
              <a:latin typeface="lato" panose="020F0502020204030203" pitchFamily="34" charset="0"/>
            </a:endParaRPr>
          </a:p>
          <a:p>
            <a:r>
              <a:rPr lang="en-IN" sz="1600" b="0" i="0" dirty="0">
                <a:effectLst/>
                <a:latin typeface="Nunito" pitchFamily="2" charset="77"/>
              </a:rPr>
              <a:t>After setting this command, any time Switch3 is sending traffic on VLAN 20 out the trunk port </a:t>
            </a:r>
            <a:r>
              <a:rPr lang="en-IN" sz="1600" dirty="0">
                <a:latin typeface="Nunito" pitchFamily="2" charset="77"/>
              </a:rPr>
              <a:t>e0/1</a:t>
            </a:r>
            <a:r>
              <a:rPr lang="en-IN" sz="1600" b="0" i="0" dirty="0">
                <a:effectLst/>
                <a:latin typeface="Nunito" pitchFamily="2" charset="77"/>
              </a:rPr>
              <a:t>, it will send frame without adding a VLAN tag. Moreover, anytime Switch3 receives untagged traffic on trunk port Eth0/1, Switch3 will assign that traffic to VLAN 20.</a:t>
            </a:r>
          </a:p>
          <a:p>
            <a:endParaRPr lang="en-IN" sz="1600" b="0" i="0" dirty="0">
              <a:effectLst/>
              <a:highlight>
                <a:srgbClr val="FFFF00"/>
              </a:highlight>
              <a:latin typeface="Nunito" pitchFamily="2" charset="77"/>
            </a:endParaRPr>
          </a:p>
          <a:p>
            <a:r>
              <a:rPr lang="en-IN" sz="1600" b="0" i="0" dirty="0">
                <a:solidFill>
                  <a:srgbClr val="FF0000"/>
                </a:solidFill>
                <a:effectLst/>
                <a:highlight>
                  <a:srgbClr val="FFFF00"/>
                </a:highlight>
                <a:latin typeface="Nunito" pitchFamily="2" charset="77"/>
              </a:rPr>
              <a:t>An important point to remember: both switches on either end of the same trunk must have the same Native VLAN. Otherwise, you easily run the risk of a host in one VLAN being able to communicate with a host in another VLAN</a:t>
            </a:r>
            <a:r>
              <a:rPr lang="en-IN" sz="1600" b="0" i="0" dirty="0">
                <a:solidFill>
                  <a:srgbClr val="FF0000"/>
                </a:solidFill>
                <a:effectLst/>
                <a:highlight>
                  <a:srgbClr val="0000FF"/>
                </a:highlight>
                <a:latin typeface="Nunito" pitchFamily="2" charset="77"/>
              </a:rPr>
              <a:t>.</a:t>
            </a:r>
          </a:p>
          <a:p>
            <a:endParaRPr lang="en-IN" sz="1600" b="0" i="0" dirty="0">
              <a:solidFill>
                <a:srgbClr val="FF0000"/>
              </a:solidFill>
              <a:effectLst/>
              <a:highlight>
                <a:srgbClr val="0000FF"/>
              </a:highlight>
              <a:latin typeface="Nunito" pitchFamily="2" charset="77"/>
            </a:endParaRPr>
          </a:p>
          <a:p>
            <a:r>
              <a:rPr lang="en-IN" sz="1600" b="0" i="0" dirty="0">
                <a:effectLst/>
                <a:latin typeface="Nunito" pitchFamily="2" charset="77"/>
              </a:rPr>
              <a:t>Therefore, we will set the same Native VLAN on Switch5:</a:t>
            </a:r>
          </a:p>
          <a:p>
            <a:r>
              <a:rPr lang="en-IN" sz="1600" b="0" i="0" dirty="0">
                <a:effectLst/>
                <a:latin typeface="lato" panose="020F0502020204030203" pitchFamily="34" charset="0"/>
              </a:rPr>
              <a:t>Switch5(config)# interface Ethernet 0/1</a:t>
            </a:r>
            <a:br>
              <a:rPr lang="en-IN" sz="1600" dirty="0"/>
            </a:br>
            <a:r>
              <a:rPr lang="en-IN" sz="1600" b="0" i="0" dirty="0" err="1">
                <a:effectLst/>
                <a:latin typeface="lato" panose="020F0502020204030203" pitchFamily="34" charset="0"/>
              </a:rPr>
              <a:t>SwitchY</a:t>
            </a:r>
            <a:r>
              <a:rPr lang="en-IN" sz="1600" b="0" i="0" dirty="0">
                <a:effectLst/>
                <a:latin typeface="lato" panose="020F0502020204030203" pitchFamily="34" charset="0"/>
              </a:rPr>
              <a:t>(config-if)# switchport trunk native </a:t>
            </a:r>
            <a:r>
              <a:rPr lang="en-IN" sz="1600" b="0" i="0" dirty="0" err="1">
                <a:effectLst/>
                <a:latin typeface="lato" panose="020F0502020204030203" pitchFamily="34" charset="0"/>
              </a:rPr>
              <a:t>vlan</a:t>
            </a:r>
            <a:r>
              <a:rPr lang="en-IN" sz="1600" b="0" i="0" dirty="0">
                <a:effectLst/>
                <a:latin typeface="lato" panose="020F0502020204030203" pitchFamily="34" charset="0"/>
              </a:rPr>
              <a:t> 20</a:t>
            </a:r>
          </a:p>
          <a:p>
            <a:endParaRPr lang="en-IN" sz="1600" dirty="0">
              <a:latin typeface="lato" panose="020F0502020204030203" pitchFamily="34" charset="0"/>
            </a:endParaRPr>
          </a:p>
        </p:txBody>
      </p:sp>
      <p:sp>
        <p:nvSpPr>
          <p:cNvPr id="6" name="TextBox 5">
            <a:extLst>
              <a:ext uri="{FF2B5EF4-FFF2-40B4-BE49-F238E27FC236}">
                <a16:creationId xmlns:a16="http://schemas.microsoft.com/office/drawing/2014/main" id="{DB3C9BF0-922A-4D86-F768-96DE4EAEAFB4}"/>
              </a:ext>
            </a:extLst>
          </p:cNvPr>
          <p:cNvSpPr txBox="1"/>
          <p:nvPr/>
        </p:nvSpPr>
        <p:spPr>
          <a:xfrm>
            <a:off x="503883" y="5149014"/>
            <a:ext cx="6094674" cy="1477328"/>
          </a:xfrm>
          <a:prstGeom prst="rect">
            <a:avLst/>
          </a:prstGeom>
          <a:noFill/>
        </p:spPr>
        <p:txBody>
          <a:bodyPr wrap="square">
            <a:spAutoFit/>
          </a:bodyPr>
          <a:lstStyle/>
          <a:p>
            <a:pPr algn="l">
              <a:buFont typeface="Arial" panose="020B0604020202020204" pitchFamily="34" charset="0"/>
              <a:buChar char="•"/>
            </a:pP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show vlan brief</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3">
                  <a:extLst>
                    <a:ext uri="{A12FA001-AC4F-418D-AE19-62706E023703}">
                      <ahyp:hlinkClr xmlns:ahyp="http://schemas.microsoft.com/office/drawing/2018/hyperlinkcolor" val="tx"/>
                    </a:ext>
                  </a:extLst>
                </a:hlinkClick>
              </a:rPr>
              <a:t>show interfaces trunk</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4">
                  <a:extLst>
                    <a:ext uri="{A12FA001-AC4F-418D-AE19-62706E023703}">
                      <ahyp:hlinkClr xmlns:ahyp="http://schemas.microsoft.com/office/drawing/2018/hyperlinkcolor" val="tx"/>
                    </a:ext>
                  </a:extLst>
                </a:hlinkClick>
              </a:rPr>
              <a:t>show interfaces switchport</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5">
                  <a:extLst>
                    <a:ext uri="{A12FA001-AC4F-418D-AE19-62706E023703}">
                      <ahyp:hlinkClr xmlns:ahyp="http://schemas.microsoft.com/office/drawing/2018/hyperlinkcolor" val="tx"/>
                    </a:ext>
                  </a:extLst>
                </a:hlinkClick>
              </a:rPr>
              <a:t>show interfaces status</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6">
                  <a:extLst>
                    <a:ext uri="{A12FA001-AC4F-418D-AE19-62706E023703}">
                      <ahyp:hlinkClr xmlns:ahyp="http://schemas.microsoft.com/office/drawing/2018/hyperlinkcolor" val="tx"/>
                    </a:ext>
                  </a:extLst>
                </a:hlinkClick>
              </a:rPr>
              <a:t>show spanning-tree</a:t>
            </a:r>
            <a:endParaRPr lang="en-IN" b="0" i="0" dirty="0">
              <a:effectLst/>
              <a:latin typeface="Nunito" pitchFamily="2" charset="77"/>
            </a:endParaRPr>
          </a:p>
        </p:txBody>
      </p:sp>
    </p:spTree>
    <p:extLst>
      <p:ext uri="{BB962C8B-B14F-4D97-AF65-F5344CB8AC3E}">
        <p14:creationId xmlns:p14="http://schemas.microsoft.com/office/powerpoint/2010/main" val="2775366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3A8CA7-7BD3-1ED9-DB51-13DD939F4271}"/>
              </a:ext>
            </a:extLst>
          </p:cNvPr>
          <p:cNvSpPr txBox="1"/>
          <p:nvPr/>
        </p:nvSpPr>
        <p:spPr>
          <a:xfrm>
            <a:off x="374073" y="232757"/>
            <a:ext cx="2263761" cy="369332"/>
          </a:xfrm>
          <a:prstGeom prst="rect">
            <a:avLst/>
          </a:prstGeom>
          <a:noFill/>
        </p:spPr>
        <p:txBody>
          <a:bodyPr wrap="none" rtlCol="0">
            <a:spAutoFit/>
          </a:bodyPr>
          <a:lstStyle/>
          <a:p>
            <a:r>
              <a:rPr lang="en-US" dirty="0">
                <a:solidFill>
                  <a:srgbClr val="FF0000"/>
                </a:solidFill>
                <a:highlight>
                  <a:srgbClr val="FFFF00"/>
                </a:highlight>
              </a:rPr>
              <a:t>Inter VLAN routing:</a:t>
            </a:r>
          </a:p>
        </p:txBody>
      </p:sp>
      <p:sp>
        <p:nvSpPr>
          <p:cNvPr id="3" name="TextBox 2">
            <a:extLst>
              <a:ext uri="{FF2B5EF4-FFF2-40B4-BE49-F238E27FC236}">
                <a16:creationId xmlns:a16="http://schemas.microsoft.com/office/drawing/2014/main" id="{04B8F4E9-AA82-9C37-DF65-27EF31EA6FD3}"/>
              </a:ext>
            </a:extLst>
          </p:cNvPr>
          <p:cNvSpPr txBox="1"/>
          <p:nvPr/>
        </p:nvSpPr>
        <p:spPr>
          <a:xfrm>
            <a:off x="163455" y="904545"/>
            <a:ext cx="11923249" cy="2585323"/>
          </a:xfrm>
          <a:prstGeom prst="rect">
            <a:avLst/>
          </a:prstGeom>
          <a:noFill/>
        </p:spPr>
        <p:txBody>
          <a:bodyPr wrap="square" rtlCol="0">
            <a:spAutoFit/>
          </a:bodyPr>
          <a:lstStyle/>
          <a:p>
            <a:r>
              <a:rPr lang="en-IN" b="1" i="0" dirty="0">
                <a:effectLst/>
                <a:latin typeface="var(--headingsfontfamily)"/>
              </a:rPr>
              <a:t>Why do we need Routing Between VLANs?</a:t>
            </a:r>
          </a:p>
          <a:p>
            <a:endParaRPr lang="en-US" dirty="0"/>
          </a:p>
          <a:p>
            <a:r>
              <a:rPr lang="en-IN" b="0" i="0" dirty="0">
                <a:effectLst/>
                <a:latin typeface="Nunito" pitchFamily="2" charset="77"/>
              </a:rPr>
              <a:t>As we </a:t>
            </a:r>
            <a:r>
              <a:rPr lang="en-IN" dirty="0">
                <a:latin typeface="Nunito" pitchFamily="2" charset="77"/>
              </a:rPr>
              <a:t>learned before, </a:t>
            </a:r>
            <a:r>
              <a:rPr lang="en-IN" b="0" i="0" dirty="0">
                <a:effectLst/>
                <a:latin typeface="Nunito" pitchFamily="2" charset="77"/>
              </a:rPr>
              <a:t>VLANs create a </a:t>
            </a: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logical separation</a:t>
            </a:r>
            <a:r>
              <a:rPr lang="en-IN" b="0" i="0" dirty="0">
                <a:effectLst/>
                <a:latin typeface="Nunito" pitchFamily="2" charset="77"/>
              </a:rPr>
              <a:t> between Switch ports. Essentially, each VLAN behaves like a separate physical switch. To illustrate this, below are two topology pictures of the same environment – one Physical and one Logical.</a:t>
            </a:r>
          </a:p>
          <a:p>
            <a:pPr algn="l"/>
            <a:r>
              <a:rPr lang="en-IN" b="0" i="0" dirty="0">
                <a:effectLst/>
                <a:latin typeface="Nunito" pitchFamily="2" charset="77"/>
              </a:rPr>
              <a:t>The Physical topology depicts a switch and four hosts in two different VLANs – Host A and Host B are in VLAN 20 and Host C and Host D are in VLAN 30. The logical topology reflects how the physical topology operates – the two VLANs essentially create two separate physical switches.</a:t>
            </a:r>
          </a:p>
          <a:p>
            <a:endParaRPr lang="en-US" dirty="0"/>
          </a:p>
        </p:txBody>
      </p:sp>
      <p:pic>
        <p:nvPicPr>
          <p:cNvPr id="7" name="Picture 6">
            <a:extLst>
              <a:ext uri="{FF2B5EF4-FFF2-40B4-BE49-F238E27FC236}">
                <a16:creationId xmlns:a16="http://schemas.microsoft.com/office/drawing/2014/main" id="{B73FBA21-F9B5-0D4E-EBE9-C5092D4F4343}"/>
              </a:ext>
            </a:extLst>
          </p:cNvPr>
          <p:cNvPicPr>
            <a:picLocks noChangeAspect="1"/>
          </p:cNvPicPr>
          <p:nvPr/>
        </p:nvPicPr>
        <p:blipFill>
          <a:blip r:embed="rId3"/>
          <a:stretch>
            <a:fillRect/>
          </a:stretch>
        </p:blipFill>
        <p:spPr>
          <a:xfrm>
            <a:off x="228297" y="4043333"/>
            <a:ext cx="4819073" cy="2237740"/>
          </a:xfrm>
          <a:prstGeom prst="rect">
            <a:avLst/>
          </a:prstGeom>
        </p:spPr>
      </p:pic>
      <p:pic>
        <p:nvPicPr>
          <p:cNvPr id="8" name="Picture 7">
            <a:extLst>
              <a:ext uri="{FF2B5EF4-FFF2-40B4-BE49-F238E27FC236}">
                <a16:creationId xmlns:a16="http://schemas.microsoft.com/office/drawing/2014/main" id="{36738241-86D6-5B19-AD6E-B0BE0712E17A}"/>
              </a:ext>
            </a:extLst>
          </p:cNvPr>
          <p:cNvPicPr>
            <a:picLocks noChangeAspect="1"/>
          </p:cNvPicPr>
          <p:nvPr/>
        </p:nvPicPr>
        <p:blipFill>
          <a:blip r:embed="rId4"/>
          <a:stretch>
            <a:fillRect/>
          </a:stretch>
        </p:blipFill>
        <p:spPr>
          <a:xfrm>
            <a:off x="5431904" y="4081549"/>
            <a:ext cx="6654800" cy="2161309"/>
          </a:xfrm>
          <a:prstGeom prst="rect">
            <a:avLst/>
          </a:prstGeom>
        </p:spPr>
      </p:pic>
      <p:sp>
        <p:nvSpPr>
          <p:cNvPr id="9" name="TextBox 8">
            <a:extLst>
              <a:ext uri="{FF2B5EF4-FFF2-40B4-BE49-F238E27FC236}">
                <a16:creationId xmlns:a16="http://schemas.microsoft.com/office/drawing/2014/main" id="{D6A149C7-70D3-B4F4-9EBD-AC0B5F1B58FF}"/>
              </a:ext>
            </a:extLst>
          </p:cNvPr>
          <p:cNvSpPr txBox="1"/>
          <p:nvPr/>
        </p:nvSpPr>
        <p:spPr>
          <a:xfrm>
            <a:off x="1845425" y="3665913"/>
            <a:ext cx="1074333" cy="369332"/>
          </a:xfrm>
          <a:prstGeom prst="rect">
            <a:avLst/>
          </a:prstGeom>
          <a:noFill/>
        </p:spPr>
        <p:txBody>
          <a:bodyPr wrap="none" rtlCol="0">
            <a:spAutoFit/>
          </a:bodyPr>
          <a:lstStyle/>
          <a:p>
            <a:r>
              <a:rPr lang="en-US" dirty="0"/>
              <a:t>Physical</a:t>
            </a:r>
          </a:p>
        </p:txBody>
      </p:sp>
      <p:sp>
        <p:nvSpPr>
          <p:cNvPr id="10" name="TextBox 9">
            <a:extLst>
              <a:ext uri="{FF2B5EF4-FFF2-40B4-BE49-F238E27FC236}">
                <a16:creationId xmlns:a16="http://schemas.microsoft.com/office/drawing/2014/main" id="{7238F881-F82B-5452-8673-C128F16294FF}"/>
              </a:ext>
            </a:extLst>
          </p:cNvPr>
          <p:cNvSpPr txBox="1"/>
          <p:nvPr/>
        </p:nvSpPr>
        <p:spPr>
          <a:xfrm>
            <a:off x="8354291" y="3657600"/>
            <a:ext cx="936475" cy="369332"/>
          </a:xfrm>
          <a:prstGeom prst="rect">
            <a:avLst/>
          </a:prstGeom>
          <a:noFill/>
        </p:spPr>
        <p:txBody>
          <a:bodyPr wrap="none" rtlCol="0">
            <a:spAutoFit/>
          </a:bodyPr>
          <a:lstStyle/>
          <a:p>
            <a:r>
              <a:rPr lang="en-US" dirty="0"/>
              <a:t>logical</a:t>
            </a:r>
          </a:p>
        </p:txBody>
      </p:sp>
    </p:spTree>
    <p:extLst>
      <p:ext uri="{BB962C8B-B14F-4D97-AF65-F5344CB8AC3E}">
        <p14:creationId xmlns:p14="http://schemas.microsoft.com/office/powerpoint/2010/main" val="2544153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3A8CA7-7BD3-1ED9-DB51-13DD939F4271}"/>
              </a:ext>
            </a:extLst>
          </p:cNvPr>
          <p:cNvSpPr txBox="1"/>
          <p:nvPr/>
        </p:nvSpPr>
        <p:spPr>
          <a:xfrm>
            <a:off x="118830" y="207595"/>
            <a:ext cx="2263761" cy="369332"/>
          </a:xfrm>
          <a:prstGeom prst="rect">
            <a:avLst/>
          </a:prstGeom>
          <a:noFill/>
        </p:spPr>
        <p:txBody>
          <a:bodyPr wrap="none" rtlCol="0">
            <a:spAutoFit/>
          </a:bodyPr>
          <a:lstStyle/>
          <a:p>
            <a:r>
              <a:rPr lang="en-US" dirty="0">
                <a:solidFill>
                  <a:srgbClr val="FF0000"/>
                </a:solidFill>
                <a:highlight>
                  <a:srgbClr val="FFFF00"/>
                </a:highlight>
              </a:rPr>
              <a:t>Inter VLAN routing:</a:t>
            </a:r>
          </a:p>
        </p:txBody>
      </p:sp>
      <p:sp>
        <p:nvSpPr>
          <p:cNvPr id="3" name="TextBox 2">
            <a:extLst>
              <a:ext uri="{FF2B5EF4-FFF2-40B4-BE49-F238E27FC236}">
                <a16:creationId xmlns:a16="http://schemas.microsoft.com/office/drawing/2014/main" id="{04B8F4E9-AA82-9C37-DF65-27EF31EA6FD3}"/>
              </a:ext>
            </a:extLst>
          </p:cNvPr>
          <p:cNvSpPr txBox="1"/>
          <p:nvPr/>
        </p:nvSpPr>
        <p:spPr>
          <a:xfrm>
            <a:off x="163455" y="904545"/>
            <a:ext cx="11923249" cy="2585323"/>
          </a:xfrm>
          <a:prstGeom prst="rect">
            <a:avLst/>
          </a:prstGeom>
          <a:noFill/>
        </p:spPr>
        <p:txBody>
          <a:bodyPr wrap="square" rtlCol="0">
            <a:spAutoFit/>
          </a:bodyPr>
          <a:lstStyle/>
          <a:p>
            <a:r>
              <a:rPr lang="en-IN" b="1" i="0" dirty="0">
                <a:effectLst/>
                <a:latin typeface="var(--headingsfontfamily)"/>
              </a:rPr>
              <a:t>Why do we need Routing Between VLANs?</a:t>
            </a:r>
          </a:p>
          <a:p>
            <a:endParaRPr lang="en-US" dirty="0"/>
          </a:p>
          <a:p>
            <a:r>
              <a:rPr lang="en-IN" b="0" i="0" dirty="0">
                <a:effectLst/>
                <a:latin typeface="Nunito" pitchFamily="2" charset="77"/>
              </a:rPr>
              <a:t>As we </a:t>
            </a:r>
            <a:r>
              <a:rPr lang="en-IN" dirty="0">
                <a:latin typeface="Nunito" pitchFamily="2" charset="77"/>
              </a:rPr>
              <a:t>learned before, </a:t>
            </a:r>
            <a:r>
              <a:rPr lang="en-IN" b="0" i="0" dirty="0">
                <a:effectLst/>
                <a:latin typeface="Nunito" pitchFamily="2" charset="77"/>
              </a:rPr>
              <a:t>VLANs create a </a:t>
            </a: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logical separation</a:t>
            </a:r>
            <a:r>
              <a:rPr lang="en-IN" b="0" i="0" dirty="0">
                <a:effectLst/>
                <a:latin typeface="Nunito" pitchFamily="2" charset="77"/>
              </a:rPr>
              <a:t> between Switch ports. Essentially, each VLAN behaves like a separate physical switch. To illustrate this, below are two topology pictures of the same environment – one Physical and one Logical.</a:t>
            </a:r>
          </a:p>
          <a:p>
            <a:pPr algn="l"/>
            <a:r>
              <a:rPr lang="en-IN" b="0" i="0" dirty="0">
                <a:effectLst/>
                <a:latin typeface="Nunito" pitchFamily="2" charset="77"/>
              </a:rPr>
              <a:t>The Physical topology depicts a switch and four hosts in two different VLANs – Host A and Host B are in VLAN 20 and Host C and Host D are in VLAN 30. The logical topology reflects how the physical topology operates – the two VLANs essentially create two separate physical switches.</a:t>
            </a:r>
          </a:p>
          <a:p>
            <a:endParaRPr lang="en-US" dirty="0"/>
          </a:p>
        </p:txBody>
      </p:sp>
      <p:pic>
        <p:nvPicPr>
          <p:cNvPr id="7" name="Picture 6">
            <a:extLst>
              <a:ext uri="{FF2B5EF4-FFF2-40B4-BE49-F238E27FC236}">
                <a16:creationId xmlns:a16="http://schemas.microsoft.com/office/drawing/2014/main" id="{B73FBA21-F9B5-0D4E-EBE9-C5092D4F4343}"/>
              </a:ext>
            </a:extLst>
          </p:cNvPr>
          <p:cNvPicPr>
            <a:picLocks noChangeAspect="1"/>
          </p:cNvPicPr>
          <p:nvPr/>
        </p:nvPicPr>
        <p:blipFill>
          <a:blip r:embed="rId3"/>
          <a:stretch>
            <a:fillRect/>
          </a:stretch>
        </p:blipFill>
        <p:spPr>
          <a:xfrm>
            <a:off x="228297" y="4043333"/>
            <a:ext cx="4819073" cy="2237740"/>
          </a:xfrm>
          <a:prstGeom prst="rect">
            <a:avLst/>
          </a:prstGeom>
        </p:spPr>
      </p:pic>
      <p:pic>
        <p:nvPicPr>
          <p:cNvPr id="8" name="Picture 7">
            <a:extLst>
              <a:ext uri="{FF2B5EF4-FFF2-40B4-BE49-F238E27FC236}">
                <a16:creationId xmlns:a16="http://schemas.microsoft.com/office/drawing/2014/main" id="{36738241-86D6-5B19-AD6E-B0BE0712E17A}"/>
              </a:ext>
            </a:extLst>
          </p:cNvPr>
          <p:cNvPicPr>
            <a:picLocks noChangeAspect="1"/>
          </p:cNvPicPr>
          <p:nvPr/>
        </p:nvPicPr>
        <p:blipFill>
          <a:blip r:embed="rId4"/>
          <a:stretch>
            <a:fillRect/>
          </a:stretch>
        </p:blipFill>
        <p:spPr>
          <a:xfrm>
            <a:off x="5431904" y="4081549"/>
            <a:ext cx="6654800" cy="2161309"/>
          </a:xfrm>
          <a:prstGeom prst="rect">
            <a:avLst/>
          </a:prstGeom>
        </p:spPr>
      </p:pic>
      <p:sp>
        <p:nvSpPr>
          <p:cNvPr id="9" name="TextBox 8">
            <a:extLst>
              <a:ext uri="{FF2B5EF4-FFF2-40B4-BE49-F238E27FC236}">
                <a16:creationId xmlns:a16="http://schemas.microsoft.com/office/drawing/2014/main" id="{D6A149C7-70D3-B4F4-9EBD-AC0B5F1B58FF}"/>
              </a:ext>
            </a:extLst>
          </p:cNvPr>
          <p:cNvSpPr txBox="1"/>
          <p:nvPr/>
        </p:nvSpPr>
        <p:spPr>
          <a:xfrm>
            <a:off x="1845425" y="3665913"/>
            <a:ext cx="1074333" cy="369332"/>
          </a:xfrm>
          <a:prstGeom prst="rect">
            <a:avLst/>
          </a:prstGeom>
          <a:noFill/>
        </p:spPr>
        <p:txBody>
          <a:bodyPr wrap="none" rtlCol="0">
            <a:spAutoFit/>
          </a:bodyPr>
          <a:lstStyle/>
          <a:p>
            <a:r>
              <a:rPr lang="en-US" dirty="0"/>
              <a:t>Physical</a:t>
            </a:r>
          </a:p>
        </p:txBody>
      </p:sp>
      <p:sp>
        <p:nvSpPr>
          <p:cNvPr id="10" name="TextBox 9">
            <a:extLst>
              <a:ext uri="{FF2B5EF4-FFF2-40B4-BE49-F238E27FC236}">
                <a16:creationId xmlns:a16="http://schemas.microsoft.com/office/drawing/2014/main" id="{7238F881-F82B-5452-8673-C128F16294FF}"/>
              </a:ext>
            </a:extLst>
          </p:cNvPr>
          <p:cNvSpPr txBox="1"/>
          <p:nvPr/>
        </p:nvSpPr>
        <p:spPr>
          <a:xfrm>
            <a:off x="8354291" y="3657600"/>
            <a:ext cx="936475" cy="369332"/>
          </a:xfrm>
          <a:prstGeom prst="rect">
            <a:avLst/>
          </a:prstGeom>
          <a:noFill/>
        </p:spPr>
        <p:txBody>
          <a:bodyPr wrap="none" rtlCol="0">
            <a:spAutoFit/>
          </a:bodyPr>
          <a:lstStyle/>
          <a:p>
            <a:r>
              <a:rPr lang="en-US" dirty="0"/>
              <a:t>logical</a:t>
            </a:r>
          </a:p>
        </p:txBody>
      </p:sp>
    </p:spTree>
    <p:extLst>
      <p:ext uri="{BB962C8B-B14F-4D97-AF65-F5344CB8AC3E}">
        <p14:creationId xmlns:p14="http://schemas.microsoft.com/office/powerpoint/2010/main" val="1506782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7919563-1DC9-AC94-DCFD-E64E5B5627AC}"/>
              </a:ext>
            </a:extLst>
          </p:cNvPr>
          <p:cNvSpPr txBox="1"/>
          <p:nvPr/>
        </p:nvSpPr>
        <p:spPr>
          <a:xfrm>
            <a:off x="91441" y="182881"/>
            <a:ext cx="11679381" cy="5909310"/>
          </a:xfrm>
          <a:prstGeom prst="rect">
            <a:avLst/>
          </a:prstGeom>
          <a:noFill/>
        </p:spPr>
        <p:txBody>
          <a:bodyPr wrap="square" rtlCol="0">
            <a:spAutoFit/>
          </a:bodyPr>
          <a:lstStyle/>
          <a:p>
            <a:pPr algn="l"/>
            <a:r>
              <a:rPr lang="en-IN" b="0" i="0" dirty="0">
                <a:effectLst/>
                <a:latin typeface="Nunito" pitchFamily="2" charset="77"/>
              </a:rPr>
              <a:t>Despite all four hosts being connected to the same physical switch, the logical topology makes it clear that the hosts in VLAN 20 are unable to speak with the hosts in VLAN 30. Notice since there is nothing connecting the two “virtual” switches, there is no way for Host A to speak to Host C.</a:t>
            </a:r>
          </a:p>
          <a:p>
            <a:pPr algn="l"/>
            <a:endParaRPr lang="en-IN" b="0" i="0" dirty="0">
              <a:effectLst/>
              <a:latin typeface="Nunito" pitchFamily="2" charset="77"/>
            </a:endParaRPr>
          </a:p>
          <a:p>
            <a:pPr algn="l"/>
            <a:r>
              <a:rPr lang="en-IN" b="0" i="0" dirty="0">
                <a:effectLst/>
                <a:latin typeface="Nunito" pitchFamily="2" charset="77"/>
              </a:rPr>
              <a:t>Since Host A and Host C are in different VLANs, it is also implied that they are in different Networks. Each VLAN will typically correspond to its own </a:t>
            </a: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IP Network</a:t>
            </a:r>
            <a:r>
              <a:rPr lang="en-IN" b="0" i="0" dirty="0">
                <a:effectLst/>
                <a:latin typeface="Nunito" pitchFamily="2" charset="77"/>
              </a:rPr>
              <a:t>. In this diagram, VLAN 20 contains the 10.0.20.0/24 network, and VLAN 30 contains the 10.0.30.0/24 network.</a:t>
            </a:r>
          </a:p>
          <a:p>
            <a:pPr algn="l"/>
            <a:r>
              <a:rPr lang="en-IN" b="0" i="0" dirty="0">
                <a:effectLst/>
                <a:latin typeface="Nunito" pitchFamily="2" charset="77"/>
              </a:rPr>
              <a:t>The purpose of a Switch is to facilitate communication </a:t>
            </a:r>
            <a:r>
              <a:rPr lang="en-IN" b="0" i="1" dirty="0">
                <a:effectLst/>
                <a:latin typeface="Nunito" pitchFamily="2" charset="77"/>
              </a:rPr>
              <a:t>within</a:t>
            </a:r>
            <a:r>
              <a:rPr lang="en-IN" b="0" i="0" dirty="0">
                <a:effectLst/>
                <a:latin typeface="Nunito" pitchFamily="2" charset="77"/>
              </a:rPr>
              <a:t> networks. This works great for Host A trying to speak to Host B. However, if Host A is trying to speak to Host C, we will need to use another device – one whose purpose is to facilitate communication </a:t>
            </a:r>
            <a:r>
              <a:rPr lang="en-IN" b="0" i="1" dirty="0">
                <a:effectLst/>
                <a:latin typeface="Nunito" pitchFamily="2" charset="77"/>
              </a:rPr>
              <a:t>between</a:t>
            </a:r>
            <a:r>
              <a:rPr lang="en-IN" b="0" i="0" dirty="0">
                <a:effectLst/>
                <a:latin typeface="Nunito" pitchFamily="2" charset="77"/>
              </a:rPr>
              <a:t> networks.</a:t>
            </a:r>
          </a:p>
          <a:p>
            <a:pPr algn="l"/>
            <a:endParaRPr lang="en-IN" b="0" i="0" dirty="0">
              <a:effectLst/>
              <a:latin typeface="Nunito" pitchFamily="2" charset="77"/>
            </a:endParaRPr>
          </a:p>
          <a:p>
            <a:pPr algn="l"/>
            <a:r>
              <a:rPr lang="en-IN" b="0" i="0" dirty="0">
                <a:effectLst/>
                <a:latin typeface="Nunito" pitchFamily="2" charset="77"/>
              </a:rPr>
              <a:t>If you’ve read the </a:t>
            </a:r>
            <a:r>
              <a:rPr lang="en-IN" b="0" i="0" u="none" strike="noStrike" dirty="0">
                <a:effectLst/>
                <a:latin typeface="Nunito" pitchFamily="2" charset="77"/>
                <a:hlinkClick r:id="rId3">
                  <a:extLst>
                    <a:ext uri="{A12FA001-AC4F-418D-AE19-62706E023703}">
                      <ahyp:hlinkClr xmlns:ahyp="http://schemas.microsoft.com/office/drawing/2018/hyperlinkcolor" val="tx"/>
                    </a:ext>
                  </a:extLst>
                </a:hlinkClick>
              </a:rPr>
              <a:t>Packet Traveling</a:t>
            </a:r>
            <a:r>
              <a:rPr lang="en-IN" b="0" i="0" dirty="0">
                <a:effectLst/>
                <a:latin typeface="Nunito" pitchFamily="2" charset="77"/>
              </a:rPr>
              <a:t> series, then you know that the device which facilitates communication </a:t>
            </a:r>
            <a:r>
              <a:rPr lang="en-IN" b="0" i="1" dirty="0">
                <a:effectLst/>
                <a:latin typeface="Nunito" pitchFamily="2" charset="77"/>
              </a:rPr>
              <a:t>between</a:t>
            </a:r>
            <a:r>
              <a:rPr lang="en-IN" b="0" i="0" dirty="0">
                <a:effectLst/>
                <a:latin typeface="Nunito" pitchFamily="2" charset="77"/>
              </a:rPr>
              <a:t> networks is a </a:t>
            </a:r>
            <a:r>
              <a:rPr lang="en-IN" b="0" i="0" u="none" strike="noStrike" dirty="0">
                <a:effectLst/>
                <a:latin typeface="Nunito" pitchFamily="2" charset="77"/>
                <a:hlinkClick r:id="rId4">
                  <a:extLst>
                    <a:ext uri="{A12FA001-AC4F-418D-AE19-62706E023703}">
                      <ahyp:hlinkClr xmlns:ahyp="http://schemas.microsoft.com/office/drawing/2018/hyperlinkcolor" val="tx"/>
                    </a:ext>
                  </a:extLst>
                </a:hlinkClick>
              </a:rPr>
              <a:t>Router</a:t>
            </a:r>
            <a:r>
              <a:rPr lang="en-IN" b="0" i="0" dirty="0">
                <a:effectLst/>
                <a:latin typeface="Nunito" pitchFamily="2" charset="77"/>
              </a:rPr>
              <a:t>.</a:t>
            </a:r>
          </a:p>
          <a:p>
            <a:pPr algn="l"/>
            <a:r>
              <a:rPr lang="en-IN" b="0" i="0" dirty="0">
                <a:effectLst/>
                <a:latin typeface="Nunito" pitchFamily="2" charset="77"/>
              </a:rPr>
              <a:t>A router will perform the routing function necessary for two hosts on different networks to speak to one another. In the same way, </a:t>
            </a:r>
            <a:r>
              <a:rPr lang="en-IN" b="1" i="0" dirty="0">
                <a:effectLst/>
                <a:latin typeface="Nunito" pitchFamily="2" charset="77"/>
              </a:rPr>
              <a:t>a Router is what we will need in order for hosts in different VLANs to communicate with one another</a:t>
            </a:r>
            <a:r>
              <a:rPr lang="en-IN" b="0" i="0" dirty="0">
                <a:effectLst/>
                <a:latin typeface="Nunito" pitchFamily="2" charset="77"/>
              </a:rPr>
              <a:t>.</a:t>
            </a:r>
          </a:p>
          <a:p>
            <a:pPr algn="l"/>
            <a:r>
              <a:rPr lang="en-IN" b="0" i="0" dirty="0">
                <a:effectLst/>
                <a:latin typeface="Nunito" pitchFamily="2" charset="77"/>
              </a:rPr>
              <a:t>There are three options available in order to enable routing between the VLANs:</a:t>
            </a:r>
          </a:p>
          <a:p>
            <a:pPr algn="l">
              <a:buFont typeface="Arial" panose="020B0604020202020204" pitchFamily="34" charset="0"/>
              <a:buChar char="•"/>
            </a:pPr>
            <a:r>
              <a:rPr lang="en-IN" b="0" i="0" u="none" strike="noStrike" dirty="0">
                <a:effectLst/>
                <a:latin typeface="Nunito" pitchFamily="2" charset="77"/>
                <a:hlinkClick r:id="rId5">
                  <a:extLst>
                    <a:ext uri="{A12FA001-AC4F-418D-AE19-62706E023703}">
                      <ahyp:hlinkClr xmlns:ahyp="http://schemas.microsoft.com/office/drawing/2018/hyperlinkcolor" val="tx"/>
                    </a:ext>
                  </a:extLst>
                </a:hlinkClick>
              </a:rPr>
              <a:t>Router with a Separate Physical Interface in each VLAN</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6">
                  <a:extLst>
                    <a:ext uri="{A12FA001-AC4F-418D-AE19-62706E023703}">
                      <ahyp:hlinkClr xmlns:ahyp="http://schemas.microsoft.com/office/drawing/2018/hyperlinkcolor" val="tx"/>
                    </a:ext>
                  </a:extLst>
                </a:hlinkClick>
              </a:rPr>
              <a:t>Router with a Sub-Interface in each VLAN</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7">
                  <a:extLst>
                    <a:ext uri="{A12FA001-AC4F-418D-AE19-62706E023703}">
                      <ahyp:hlinkClr xmlns:ahyp="http://schemas.microsoft.com/office/drawing/2018/hyperlinkcolor" val="tx"/>
                    </a:ext>
                  </a:extLst>
                </a:hlinkClick>
              </a:rPr>
              <a:t>Utilizing a Layer 3 Switch</a:t>
            </a:r>
            <a:endParaRPr lang="en-IN" b="0" i="0" dirty="0">
              <a:effectLst/>
              <a:latin typeface="Nunito" pitchFamily="2" charset="77"/>
            </a:endParaRPr>
          </a:p>
          <a:p>
            <a:endParaRPr lang="en-US" dirty="0"/>
          </a:p>
        </p:txBody>
      </p:sp>
    </p:spTree>
    <p:extLst>
      <p:ext uri="{BB962C8B-B14F-4D97-AF65-F5344CB8AC3E}">
        <p14:creationId xmlns:p14="http://schemas.microsoft.com/office/powerpoint/2010/main" val="107098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223EBB-5D14-11D9-71B1-DCEEB01C6FB2}"/>
              </a:ext>
            </a:extLst>
          </p:cNvPr>
          <p:cNvSpPr txBox="1"/>
          <p:nvPr/>
        </p:nvSpPr>
        <p:spPr>
          <a:xfrm>
            <a:off x="315884" y="382385"/>
            <a:ext cx="4023409" cy="646331"/>
          </a:xfrm>
          <a:prstGeom prst="rect">
            <a:avLst/>
          </a:prstGeom>
          <a:noFill/>
        </p:spPr>
        <p:txBody>
          <a:bodyPr wrap="none" rtlCol="0">
            <a:spAutoFit/>
          </a:bodyPr>
          <a:lstStyle/>
          <a:p>
            <a:r>
              <a:rPr lang="en-IN" b="1" i="0" dirty="0">
                <a:solidFill>
                  <a:srgbClr val="FF0000"/>
                </a:solidFill>
                <a:effectLst/>
                <a:highlight>
                  <a:srgbClr val="FFFF00"/>
                </a:highlight>
                <a:latin typeface="var(--headingsfontfamily)"/>
              </a:rPr>
              <a:t>Router with Separate Physical Interfaces</a:t>
            </a:r>
          </a:p>
          <a:p>
            <a:endParaRPr lang="en-US" dirty="0">
              <a:solidFill>
                <a:srgbClr val="FF0000"/>
              </a:solidFill>
              <a:highlight>
                <a:srgbClr val="FFFF00"/>
              </a:highlight>
            </a:endParaRPr>
          </a:p>
        </p:txBody>
      </p:sp>
      <p:pic>
        <p:nvPicPr>
          <p:cNvPr id="3" name="Picture 2">
            <a:extLst>
              <a:ext uri="{FF2B5EF4-FFF2-40B4-BE49-F238E27FC236}">
                <a16:creationId xmlns:a16="http://schemas.microsoft.com/office/drawing/2014/main" id="{824DA77C-0FB4-31D0-1E7C-048806A9E229}"/>
              </a:ext>
            </a:extLst>
          </p:cNvPr>
          <p:cNvPicPr>
            <a:picLocks noChangeAspect="1"/>
          </p:cNvPicPr>
          <p:nvPr/>
        </p:nvPicPr>
        <p:blipFill>
          <a:blip r:embed="rId2"/>
          <a:stretch>
            <a:fillRect/>
          </a:stretch>
        </p:blipFill>
        <p:spPr>
          <a:xfrm>
            <a:off x="7132319" y="1204314"/>
            <a:ext cx="4946074" cy="2946977"/>
          </a:xfrm>
          <a:prstGeom prst="rect">
            <a:avLst/>
          </a:prstGeom>
        </p:spPr>
      </p:pic>
      <p:sp>
        <p:nvSpPr>
          <p:cNvPr id="4" name="TextBox 3">
            <a:extLst>
              <a:ext uri="{FF2B5EF4-FFF2-40B4-BE49-F238E27FC236}">
                <a16:creationId xmlns:a16="http://schemas.microsoft.com/office/drawing/2014/main" id="{2AC03210-6D52-CBD0-D138-E54D306C3579}"/>
              </a:ext>
            </a:extLst>
          </p:cNvPr>
          <p:cNvSpPr txBox="1"/>
          <p:nvPr/>
        </p:nvSpPr>
        <p:spPr>
          <a:xfrm>
            <a:off x="126078" y="5763008"/>
            <a:ext cx="6658494" cy="1200329"/>
          </a:xfrm>
          <a:prstGeom prst="rect">
            <a:avLst/>
          </a:prstGeom>
          <a:noFill/>
        </p:spPr>
        <p:txBody>
          <a:bodyPr wrap="square" rtlCol="0">
            <a:spAutoFit/>
          </a:bodyPr>
          <a:lstStyle/>
          <a:p>
            <a:r>
              <a:rPr lang="en-US" sz="1200" dirty="0">
                <a:latin typeface="Consolas" panose="020B0609020204030204" pitchFamily="49" charset="0"/>
                <a:cs typeface="Consolas" panose="020B0609020204030204" pitchFamily="49" charset="0"/>
              </a:rPr>
              <a:t>Show run</a:t>
            </a:r>
          </a:p>
          <a:p>
            <a:r>
              <a:rPr lang="en-US" sz="1200" dirty="0">
                <a:latin typeface="Consolas" panose="020B0609020204030204" pitchFamily="49" charset="0"/>
                <a:cs typeface="Consolas" panose="020B0609020204030204" pitchFamily="49" charset="0"/>
              </a:rPr>
              <a:t>Show </a:t>
            </a:r>
            <a:r>
              <a:rPr lang="en-US" sz="1200" dirty="0" err="1">
                <a:latin typeface="Consolas" panose="020B0609020204030204" pitchFamily="49" charset="0"/>
                <a:cs typeface="Consolas" panose="020B0609020204030204" pitchFamily="49" charset="0"/>
              </a:rPr>
              <a:t>ip</a:t>
            </a:r>
            <a:r>
              <a:rPr lang="en-US" sz="1200" dirty="0">
                <a:latin typeface="Consolas" panose="020B0609020204030204" pitchFamily="49" charset="0"/>
                <a:cs typeface="Consolas" panose="020B0609020204030204" pitchFamily="49" charset="0"/>
              </a:rPr>
              <a:t> int brief</a:t>
            </a:r>
          </a:p>
          <a:p>
            <a:r>
              <a:rPr lang="en-US" sz="1200" dirty="0">
                <a:latin typeface="Consolas" panose="020B0609020204030204" pitchFamily="49" charset="0"/>
                <a:cs typeface="Consolas" panose="020B0609020204030204" pitchFamily="49" charset="0"/>
              </a:rPr>
              <a:t>Show </a:t>
            </a:r>
            <a:r>
              <a:rPr lang="en-US" sz="1200" dirty="0" err="1">
                <a:latin typeface="Consolas" panose="020B0609020204030204" pitchFamily="49" charset="0"/>
                <a:cs typeface="Consolas" panose="020B0609020204030204" pitchFamily="49" charset="0"/>
              </a:rPr>
              <a:t>ip</a:t>
            </a:r>
            <a:r>
              <a:rPr lang="en-US" sz="1200" dirty="0">
                <a:latin typeface="Consolas" panose="020B0609020204030204" pitchFamily="49" charset="0"/>
                <a:cs typeface="Consolas" panose="020B0609020204030204" pitchFamily="49" charset="0"/>
              </a:rPr>
              <a:t> route</a:t>
            </a:r>
          </a:p>
          <a:p>
            <a:r>
              <a:rPr lang="en-US" sz="1200" dirty="0">
                <a:latin typeface="Consolas" panose="020B0609020204030204" pitchFamily="49" charset="0"/>
                <a:cs typeface="Consolas" panose="020B0609020204030204" pitchFamily="49" charset="0"/>
              </a:rPr>
              <a:t>Show </a:t>
            </a:r>
            <a:r>
              <a:rPr lang="en-US" sz="1200" dirty="0" err="1">
                <a:latin typeface="Consolas" panose="020B0609020204030204" pitchFamily="49" charset="0"/>
                <a:cs typeface="Consolas" panose="020B0609020204030204" pitchFamily="49" charset="0"/>
              </a:rPr>
              <a:t>arp</a:t>
            </a:r>
            <a:endParaRPr lang="en-US" sz="1200" dirty="0">
              <a:latin typeface="Consolas" panose="020B0609020204030204" pitchFamily="49" charset="0"/>
              <a:cs typeface="Consolas" panose="020B0609020204030204" pitchFamily="49" charset="0"/>
            </a:endParaRPr>
          </a:p>
          <a:p>
            <a:r>
              <a:rPr lang="en-US" sz="1200" dirty="0">
                <a:latin typeface="Consolas" panose="020B0609020204030204" pitchFamily="49" charset="0"/>
                <a:cs typeface="Consolas" panose="020B0609020204030204" pitchFamily="49" charset="0"/>
              </a:rPr>
              <a:t>Show </a:t>
            </a:r>
            <a:r>
              <a:rPr lang="en-US" sz="1200" dirty="0" err="1">
                <a:latin typeface="Consolas" panose="020B0609020204030204" pitchFamily="49" charset="0"/>
                <a:cs typeface="Consolas" panose="020B0609020204030204" pitchFamily="49" charset="0"/>
              </a:rPr>
              <a:t>cdp</a:t>
            </a:r>
            <a:r>
              <a:rPr lang="en-US" sz="1200" dirty="0">
                <a:latin typeface="Consolas" panose="020B0609020204030204" pitchFamily="49" charset="0"/>
                <a:cs typeface="Consolas" panose="020B0609020204030204" pitchFamily="49" charset="0"/>
              </a:rPr>
              <a:t> neighbor</a:t>
            </a:r>
          </a:p>
          <a:p>
            <a:endParaRPr lang="en-US" sz="12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0EABC783-B52C-C08F-1AA3-ECDE75FD8944}"/>
              </a:ext>
            </a:extLst>
          </p:cNvPr>
          <p:cNvSpPr txBox="1"/>
          <p:nvPr/>
        </p:nvSpPr>
        <p:spPr>
          <a:xfrm>
            <a:off x="126078" y="756678"/>
            <a:ext cx="6914802" cy="5232202"/>
          </a:xfrm>
          <a:prstGeom prst="rect">
            <a:avLst/>
          </a:prstGeom>
          <a:noFill/>
        </p:spPr>
        <p:txBody>
          <a:bodyPr wrap="square" rtlCol="0">
            <a:spAutoFit/>
          </a:bodyPr>
          <a:lstStyle/>
          <a:p>
            <a:pPr algn="l"/>
            <a:r>
              <a:rPr lang="en-IN" sz="1400" b="0" i="0" dirty="0">
                <a:effectLst/>
                <a:latin typeface="Nunito" pitchFamily="2" charset="77"/>
              </a:rPr>
              <a:t>he Router doesn’t know that it has two connections to the same switch — nor does it need to. The Router operates like normal when routing packets between two networks.</a:t>
            </a:r>
          </a:p>
          <a:p>
            <a:pPr algn="l"/>
            <a:r>
              <a:rPr lang="en-IN" sz="1400" b="0" i="0" dirty="0">
                <a:effectLst/>
                <a:latin typeface="Nunito" pitchFamily="2" charset="77"/>
              </a:rPr>
              <a:t>In fact, the process of a packet moving from Host A to Host D in this topology will work exactly as it does in </a:t>
            </a:r>
            <a:r>
              <a:rPr lang="en-IN" sz="1400" b="0" i="0" u="none" strike="noStrike" dirty="0">
                <a:effectLst/>
                <a:latin typeface="Nunito" pitchFamily="2" charset="77"/>
                <a:hlinkClick r:id="rId3">
                  <a:extLst>
                    <a:ext uri="{A12FA001-AC4F-418D-AE19-62706E023703}">
                      <ahyp:hlinkClr xmlns:ahyp="http://schemas.microsoft.com/office/drawing/2018/hyperlinkcolor" val="tx"/>
                    </a:ext>
                  </a:extLst>
                </a:hlinkClick>
              </a:rPr>
              <a:t>this video</a:t>
            </a:r>
            <a:r>
              <a:rPr lang="en-IN" sz="1400" b="0" i="0" dirty="0">
                <a:effectLst/>
                <a:latin typeface="Nunito" pitchFamily="2" charset="77"/>
              </a:rPr>
              <a:t>. The only difference is since there is only one physical switch, there will only be one MAC address table – each entry includes the mapping of switchport to MAC address, </a:t>
            </a:r>
            <a:r>
              <a:rPr lang="en-IN" sz="1400" b="0" i="1" dirty="0">
                <a:effectLst/>
                <a:latin typeface="Nunito" pitchFamily="2" charset="77"/>
              </a:rPr>
              <a:t>as well as</a:t>
            </a:r>
            <a:r>
              <a:rPr lang="en-IN" sz="1400" b="0" i="0" dirty="0">
                <a:effectLst/>
                <a:latin typeface="Nunito" pitchFamily="2" charset="77"/>
              </a:rPr>
              <a:t> the VLAN ID number that port belongs to.</a:t>
            </a:r>
          </a:p>
          <a:p>
            <a:pPr algn="l"/>
            <a:r>
              <a:rPr lang="en-IN" sz="1400" b="0" i="0" dirty="0">
                <a:effectLst/>
                <a:latin typeface="Nunito" pitchFamily="2" charset="77"/>
              </a:rPr>
              <a:t>Each switch port in this diagram is configured as an </a:t>
            </a:r>
            <a:r>
              <a:rPr lang="en-IN" sz="1400" b="0" i="0" u="none" strike="noStrike" dirty="0">
                <a:effectLst/>
                <a:latin typeface="Nunito" pitchFamily="2" charset="77"/>
                <a:hlinkClick r:id="rId4">
                  <a:extLst>
                    <a:ext uri="{A12FA001-AC4F-418D-AE19-62706E023703}">
                      <ahyp:hlinkClr xmlns:ahyp="http://schemas.microsoft.com/office/drawing/2018/hyperlinkcolor" val="tx"/>
                    </a:ext>
                  </a:extLst>
                </a:hlinkClick>
              </a:rPr>
              <a:t>Access port</a:t>
            </a:r>
            <a:r>
              <a:rPr lang="en-IN" sz="1400" b="0" i="0" dirty="0">
                <a:effectLst/>
                <a:latin typeface="Nunito" pitchFamily="2" charset="77"/>
              </a:rPr>
              <a:t>, we can use the range command to configure multiple ports as once:</a:t>
            </a:r>
          </a:p>
          <a:p>
            <a:endParaRPr lang="en-IN" sz="1400" dirty="0">
              <a:latin typeface="Nunito" pitchFamily="2" charset="77"/>
            </a:endParaRPr>
          </a:p>
          <a:p>
            <a:r>
              <a:rPr lang="en-IN" sz="1200" b="0" i="0" dirty="0">
                <a:effectLst/>
                <a:latin typeface="Consolas" panose="020B0609020204030204" pitchFamily="49" charset="0"/>
                <a:cs typeface="Consolas" panose="020B0609020204030204" pitchFamily="49" charset="0"/>
              </a:rPr>
              <a:t>Switch(config)# interface range eth2/0 - 2</a:t>
            </a:r>
            <a:br>
              <a:rPr lang="en-IN" sz="1200" dirty="0">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Switch(config-if-range)# switchport mode access</a:t>
            </a:r>
            <a:br>
              <a:rPr lang="en-IN" sz="1200" dirty="0">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Switch(config-if-range)#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20</a:t>
            </a:r>
            <a:br>
              <a:rPr lang="en-IN" sz="1200" dirty="0">
                <a:latin typeface="Consolas" panose="020B0609020204030204" pitchFamily="49" charset="0"/>
                <a:cs typeface="Consolas" panose="020B0609020204030204" pitchFamily="49" charset="0"/>
              </a:rPr>
            </a:br>
            <a:br>
              <a:rPr lang="en-IN" sz="1200" dirty="0">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 interface range eth3/0 - 2</a:t>
            </a:r>
            <a:br>
              <a:rPr lang="en-IN" sz="1200" dirty="0">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Switch(config-if-range)# switchport mode access</a:t>
            </a:r>
            <a:br>
              <a:rPr lang="en-IN" sz="1200" dirty="0">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Switch(config-if-range)#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p>
          <a:p>
            <a:endParaRPr lang="en-IN" sz="1200" b="0" i="0" dirty="0">
              <a:effectLst/>
              <a:latin typeface="Consolas" panose="020B0609020204030204" pitchFamily="49" charset="0"/>
              <a:cs typeface="Consolas" panose="020B0609020204030204" pitchFamily="49" charset="0"/>
            </a:endParaRPr>
          </a:p>
          <a:p>
            <a:r>
              <a:rPr lang="en-IN" sz="1200" dirty="0">
                <a:latin typeface="Consolas" panose="020B0609020204030204" pitchFamily="49" charset="0"/>
                <a:cs typeface="Consolas" panose="020B0609020204030204" pitchFamily="49" charset="0"/>
              </a:rPr>
              <a:t>Router(config)# </a:t>
            </a:r>
            <a:r>
              <a:rPr lang="en-IN" sz="1200" b="1" dirty="0">
                <a:effectLst/>
                <a:latin typeface="Consolas" panose="020B0609020204030204" pitchFamily="49" charset="0"/>
                <a:cs typeface="Consolas" panose="020B0609020204030204" pitchFamily="49" charset="0"/>
              </a:rPr>
              <a:t>interface eth0/2</a:t>
            </a:r>
            <a:r>
              <a:rPr lang="en-IN" sz="1200" dirty="0">
                <a:latin typeface="Consolas" panose="020B0609020204030204" pitchFamily="49" charset="0"/>
                <a:cs typeface="Consolas" panose="020B0609020204030204" pitchFamily="49" charset="0"/>
              </a:rPr>
              <a:t> </a:t>
            </a:r>
          </a:p>
          <a:p>
            <a:r>
              <a:rPr lang="en-IN" sz="1200" dirty="0">
                <a:latin typeface="Consolas" panose="020B0609020204030204" pitchFamily="49" charset="0"/>
                <a:cs typeface="Consolas" panose="020B0609020204030204" pitchFamily="49" charset="0"/>
              </a:rPr>
              <a:t>Router(config-if)# </a:t>
            </a:r>
            <a:r>
              <a:rPr lang="en-IN" sz="1200" b="1" dirty="0" err="1">
                <a:effectLst/>
                <a:latin typeface="Consolas" panose="020B0609020204030204" pitchFamily="49" charset="0"/>
                <a:cs typeface="Consolas" panose="020B0609020204030204" pitchFamily="49" charset="0"/>
              </a:rPr>
              <a:t>ip</a:t>
            </a:r>
            <a:r>
              <a:rPr lang="en-IN" sz="1200" b="1" dirty="0">
                <a:effectLst/>
                <a:latin typeface="Consolas" panose="020B0609020204030204" pitchFamily="49" charset="0"/>
                <a:cs typeface="Consolas" panose="020B0609020204030204" pitchFamily="49" charset="0"/>
              </a:rPr>
              <a:t> address 10.0.20.1 255.255.255.0</a:t>
            </a:r>
            <a:r>
              <a:rPr lang="en-IN" sz="1200" dirty="0">
                <a:latin typeface="Consolas" panose="020B0609020204030204" pitchFamily="49" charset="0"/>
                <a:cs typeface="Consolas" panose="020B0609020204030204" pitchFamily="49" charset="0"/>
              </a:rPr>
              <a:t> </a:t>
            </a:r>
          </a:p>
          <a:p>
            <a:r>
              <a:rPr lang="en-IN" sz="1200" dirty="0">
                <a:latin typeface="Consolas" panose="020B0609020204030204" pitchFamily="49" charset="0"/>
                <a:cs typeface="Consolas" panose="020B0609020204030204" pitchFamily="49" charset="0"/>
              </a:rPr>
              <a:t>Router(config-if)# no shutdown </a:t>
            </a:r>
          </a:p>
          <a:p>
            <a:r>
              <a:rPr lang="en-IN" sz="1200" dirty="0">
                <a:latin typeface="Consolas" panose="020B0609020204030204" pitchFamily="49" charset="0"/>
                <a:cs typeface="Consolas" panose="020B0609020204030204" pitchFamily="49" charset="0"/>
              </a:rPr>
              <a:t>Router(config)# </a:t>
            </a:r>
            <a:r>
              <a:rPr lang="en-IN" sz="1200" b="1" dirty="0">
                <a:effectLst/>
                <a:latin typeface="Consolas" panose="020B0609020204030204" pitchFamily="49" charset="0"/>
                <a:cs typeface="Consolas" panose="020B0609020204030204" pitchFamily="49" charset="0"/>
              </a:rPr>
              <a:t>interface eth0/3</a:t>
            </a:r>
            <a:r>
              <a:rPr lang="en-IN" sz="1200" dirty="0">
                <a:latin typeface="Consolas" panose="020B0609020204030204" pitchFamily="49" charset="0"/>
                <a:cs typeface="Consolas" panose="020B0609020204030204" pitchFamily="49" charset="0"/>
              </a:rPr>
              <a:t> </a:t>
            </a:r>
          </a:p>
          <a:p>
            <a:r>
              <a:rPr lang="en-IN" sz="1200" dirty="0">
                <a:latin typeface="Consolas" panose="020B0609020204030204" pitchFamily="49" charset="0"/>
                <a:cs typeface="Consolas" panose="020B0609020204030204" pitchFamily="49" charset="0"/>
              </a:rPr>
              <a:t>Router(config-if)# </a:t>
            </a:r>
            <a:r>
              <a:rPr lang="en-IN" sz="1200" b="1" dirty="0" err="1">
                <a:effectLst/>
                <a:latin typeface="Consolas" panose="020B0609020204030204" pitchFamily="49" charset="0"/>
                <a:cs typeface="Consolas" panose="020B0609020204030204" pitchFamily="49" charset="0"/>
              </a:rPr>
              <a:t>ip</a:t>
            </a:r>
            <a:r>
              <a:rPr lang="en-IN" sz="1200" b="1" dirty="0">
                <a:effectLst/>
                <a:latin typeface="Consolas" panose="020B0609020204030204" pitchFamily="49" charset="0"/>
                <a:cs typeface="Consolas" panose="020B0609020204030204" pitchFamily="49" charset="0"/>
              </a:rPr>
              <a:t> address 10.0.30.1 255.255.255.0</a:t>
            </a:r>
            <a:r>
              <a:rPr lang="en-IN" sz="1200" dirty="0">
                <a:latin typeface="Consolas" panose="020B0609020204030204" pitchFamily="49" charset="0"/>
                <a:cs typeface="Consolas" panose="020B0609020204030204" pitchFamily="49" charset="0"/>
              </a:rPr>
              <a:t> </a:t>
            </a:r>
          </a:p>
          <a:p>
            <a:r>
              <a:rPr lang="en-IN" sz="1200" dirty="0">
                <a:latin typeface="Consolas" panose="020B0609020204030204" pitchFamily="49" charset="0"/>
                <a:cs typeface="Consolas" panose="020B0609020204030204" pitchFamily="49" charset="0"/>
              </a:rPr>
              <a:t>Router(config-if)# no shutdown</a:t>
            </a:r>
          </a:p>
          <a:p>
            <a:endParaRPr lang="en-US"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4004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DDE5F4-7B41-6EE0-13E1-B90198C987D8}"/>
              </a:ext>
            </a:extLst>
          </p:cNvPr>
          <p:cNvSpPr txBox="1"/>
          <p:nvPr/>
        </p:nvSpPr>
        <p:spPr>
          <a:xfrm>
            <a:off x="357449" y="0"/>
            <a:ext cx="2738763" cy="646331"/>
          </a:xfrm>
          <a:prstGeom prst="rect">
            <a:avLst/>
          </a:prstGeom>
          <a:noFill/>
        </p:spPr>
        <p:txBody>
          <a:bodyPr wrap="none" rtlCol="0">
            <a:spAutoFit/>
          </a:bodyPr>
          <a:lstStyle/>
          <a:p>
            <a:r>
              <a:rPr lang="en-IN" b="1" i="0" dirty="0">
                <a:solidFill>
                  <a:srgbClr val="FF0000"/>
                </a:solidFill>
                <a:effectLst/>
                <a:highlight>
                  <a:srgbClr val="FFFF00"/>
                </a:highlight>
                <a:latin typeface="var(--headingsfontfamily)"/>
              </a:rPr>
              <a:t>Router with Sub-Interfaces</a:t>
            </a:r>
          </a:p>
          <a:p>
            <a:endParaRPr lang="en-US" dirty="0">
              <a:solidFill>
                <a:srgbClr val="FF0000"/>
              </a:solidFill>
              <a:highlight>
                <a:srgbClr val="FFFF00"/>
              </a:highlight>
            </a:endParaRPr>
          </a:p>
        </p:txBody>
      </p:sp>
      <p:sp>
        <p:nvSpPr>
          <p:cNvPr id="3" name="TextBox 2">
            <a:extLst>
              <a:ext uri="{FF2B5EF4-FFF2-40B4-BE49-F238E27FC236}">
                <a16:creationId xmlns:a16="http://schemas.microsoft.com/office/drawing/2014/main" id="{4B4B369F-05CB-9EC4-D21A-C983096927C5}"/>
              </a:ext>
            </a:extLst>
          </p:cNvPr>
          <p:cNvSpPr txBox="1"/>
          <p:nvPr/>
        </p:nvSpPr>
        <p:spPr>
          <a:xfrm>
            <a:off x="299260" y="479128"/>
            <a:ext cx="9858894" cy="2677656"/>
          </a:xfrm>
          <a:prstGeom prst="rect">
            <a:avLst/>
          </a:prstGeom>
          <a:noFill/>
        </p:spPr>
        <p:txBody>
          <a:bodyPr wrap="square" rtlCol="0">
            <a:spAutoFit/>
          </a:bodyPr>
          <a:lstStyle/>
          <a:p>
            <a:r>
              <a:rPr lang="en-IN" sz="1400" b="0" i="0" dirty="0">
                <a:effectLst/>
                <a:latin typeface="Nunito" pitchFamily="2" charset="77"/>
              </a:rPr>
              <a:t>A </a:t>
            </a:r>
            <a:r>
              <a:rPr lang="en-IN" sz="1400" b="1" i="0" dirty="0">
                <a:effectLst/>
                <a:latin typeface="Nunito" pitchFamily="2" charset="77"/>
              </a:rPr>
              <a:t>Sub-Interface allows a </a:t>
            </a:r>
            <a:r>
              <a:rPr lang="en-IN" sz="1400" b="1" i="1" dirty="0">
                <a:effectLst/>
                <a:latin typeface="Nunito" pitchFamily="2" charset="77"/>
              </a:rPr>
              <a:t>single Physical interface</a:t>
            </a:r>
            <a:r>
              <a:rPr lang="en-IN" sz="1400" b="1" i="0" dirty="0">
                <a:effectLst/>
                <a:latin typeface="Nunito" pitchFamily="2" charset="77"/>
              </a:rPr>
              <a:t> to be split up into </a:t>
            </a:r>
            <a:r>
              <a:rPr lang="en-IN" sz="1400" b="1" i="1" dirty="0">
                <a:effectLst/>
                <a:latin typeface="Nunito" pitchFamily="2" charset="77"/>
              </a:rPr>
              <a:t>multiple virtual sub-interfaces</a:t>
            </a:r>
            <a:r>
              <a:rPr lang="en-IN" sz="1400" b="0" i="0" dirty="0">
                <a:effectLst/>
                <a:latin typeface="Nunito" pitchFamily="2" charset="77"/>
              </a:rPr>
              <a:t>, each of which terminate their own VLAN.</a:t>
            </a:r>
          </a:p>
          <a:p>
            <a:r>
              <a:rPr lang="en-IN" sz="1400" b="0" i="0" dirty="0">
                <a:effectLst/>
                <a:latin typeface="Nunito" pitchFamily="2" charset="77"/>
              </a:rPr>
              <a:t>Sub-interfaces to a Router are similar to what </a:t>
            </a:r>
            <a:r>
              <a:rPr lang="en-IN" sz="1400" b="0" i="0" u="none" strike="noStrike" dirty="0">
                <a:effectLst/>
                <a:latin typeface="Nunito" pitchFamily="2" charset="77"/>
                <a:hlinkClick r:id="rId2">
                  <a:extLst>
                    <a:ext uri="{A12FA001-AC4F-418D-AE19-62706E023703}">
                      <ahyp:hlinkClr xmlns:ahyp="http://schemas.microsoft.com/office/drawing/2018/hyperlinkcolor" val="tx"/>
                    </a:ext>
                  </a:extLst>
                </a:hlinkClick>
              </a:rPr>
              <a:t>Trunk ports</a:t>
            </a:r>
            <a:r>
              <a:rPr lang="en-IN" sz="1400" b="0" i="0" dirty="0">
                <a:effectLst/>
                <a:latin typeface="Nunito" pitchFamily="2" charset="77"/>
              </a:rPr>
              <a:t> are to a Switch – one link carrying traffic for multiple VLANs. Hence, each router Sub-interface must also add a </a:t>
            </a:r>
            <a:r>
              <a:rPr lang="en-IN" sz="1400" b="0" i="0" u="none" strike="noStrike" dirty="0">
                <a:effectLst/>
                <a:latin typeface="Nunito" pitchFamily="2" charset="77"/>
                <a:hlinkClick r:id="rId3">
                  <a:extLst>
                    <a:ext uri="{A12FA001-AC4F-418D-AE19-62706E023703}">
                      <ahyp:hlinkClr xmlns:ahyp="http://schemas.microsoft.com/office/drawing/2018/hyperlinkcolor" val="tx"/>
                    </a:ext>
                  </a:extLst>
                </a:hlinkClick>
              </a:rPr>
              <a:t>VLAN tag</a:t>
            </a:r>
            <a:r>
              <a:rPr lang="en-IN" sz="1400" b="0" i="0" dirty="0">
                <a:effectLst/>
                <a:latin typeface="Nunito" pitchFamily="2" charset="77"/>
              </a:rPr>
              <a:t> to all traffic leaving said interface.</a:t>
            </a:r>
          </a:p>
          <a:p>
            <a:pPr algn="l"/>
            <a:r>
              <a:rPr lang="en-IN" sz="1400" b="0" i="0" dirty="0">
                <a:effectLst/>
                <a:latin typeface="Nunito" pitchFamily="2" charset="77"/>
              </a:rPr>
              <a:t>The logical operation of the Sub-interface topology works exactly as the separate physical interface topology in the section before it. The only difference is with Sub-interfaces, only </a:t>
            </a:r>
            <a:r>
              <a:rPr lang="en-IN" sz="1400" b="0" i="1" dirty="0">
                <a:effectLst/>
                <a:latin typeface="Nunito" pitchFamily="2" charset="77"/>
              </a:rPr>
              <a:t>one</a:t>
            </a:r>
            <a:r>
              <a:rPr lang="en-IN" sz="1400" b="0" i="0" dirty="0">
                <a:effectLst/>
                <a:latin typeface="Nunito" pitchFamily="2" charset="77"/>
              </a:rPr>
              <a:t> Router interface is required to terminate </a:t>
            </a:r>
            <a:r>
              <a:rPr lang="en-IN" sz="1400" b="0" i="1" dirty="0">
                <a:effectLst/>
                <a:latin typeface="Nunito" pitchFamily="2" charset="77"/>
              </a:rPr>
              <a:t>all</a:t>
            </a:r>
            <a:r>
              <a:rPr lang="en-IN" sz="1400" b="0" i="0" dirty="0">
                <a:effectLst/>
                <a:latin typeface="Nunito" pitchFamily="2" charset="77"/>
              </a:rPr>
              <a:t> VLANs.</a:t>
            </a:r>
          </a:p>
          <a:p>
            <a:pPr algn="l"/>
            <a:r>
              <a:rPr lang="en-IN" sz="1400" b="0" i="0" dirty="0">
                <a:effectLst/>
                <a:latin typeface="Nunito" pitchFamily="2" charset="77"/>
              </a:rPr>
              <a:t>Keep in mind, however, that the drawback with all VLANs terminating on a single Router interface is an increased risk of congestion on the link.</a:t>
            </a:r>
          </a:p>
          <a:p>
            <a:pPr algn="l"/>
            <a:r>
              <a:rPr lang="en-IN" sz="1400" b="0" i="0" dirty="0">
                <a:effectLst/>
                <a:latin typeface="Nunito" pitchFamily="2" charset="77"/>
              </a:rPr>
              <a:t>The Sub-interface feature is sometimes referred to as </a:t>
            </a:r>
            <a:r>
              <a:rPr lang="en-IN" sz="1400" b="0" i="1" dirty="0">
                <a:effectLst/>
                <a:latin typeface="Nunito" pitchFamily="2" charset="77"/>
              </a:rPr>
              <a:t>Router on a Stick</a:t>
            </a:r>
            <a:r>
              <a:rPr lang="en-IN" sz="1400" b="0" i="0" dirty="0">
                <a:effectLst/>
                <a:latin typeface="Nunito" pitchFamily="2" charset="77"/>
              </a:rPr>
              <a:t> or </a:t>
            </a:r>
            <a:r>
              <a:rPr lang="en-IN" sz="1400" b="0" i="1" u="none" strike="noStrike" dirty="0">
                <a:effectLst/>
                <a:latin typeface="Nunito" pitchFamily="2" charset="77"/>
                <a:hlinkClick r:id="rId4">
                  <a:extLst>
                    <a:ext uri="{A12FA001-AC4F-418D-AE19-62706E023703}">
                      <ahyp:hlinkClr xmlns:ahyp="http://schemas.microsoft.com/office/drawing/2018/hyperlinkcolor" val="tx"/>
                    </a:ext>
                  </a:extLst>
                </a:hlinkClick>
              </a:rPr>
              <a:t>One-armed Router</a:t>
            </a:r>
            <a:r>
              <a:rPr lang="en-IN" sz="1400" b="0" i="0" dirty="0">
                <a:effectLst/>
                <a:latin typeface="Nunito" pitchFamily="2" charset="77"/>
              </a:rPr>
              <a:t>. This is in reference to the single router terminating the traffic from each VLAN.</a:t>
            </a:r>
          </a:p>
          <a:p>
            <a:pPr algn="l"/>
            <a:r>
              <a:rPr lang="en-IN" sz="1400" b="0" i="0" dirty="0">
                <a:effectLst/>
                <a:latin typeface="Nunito" pitchFamily="2" charset="77"/>
              </a:rPr>
              <a:t>The Switch’s port facing the router is configured as a standard </a:t>
            </a:r>
            <a:r>
              <a:rPr lang="en-IN" sz="1400" b="0" i="0" u="none" strike="noStrike" dirty="0">
                <a:effectLst/>
                <a:latin typeface="Nunito" pitchFamily="2" charset="77"/>
                <a:hlinkClick r:id="rId5">
                  <a:extLst>
                    <a:ext uri="{A12FA001-AC4F-418D-AE19-62706E023703}">
                      <ahyp:hlinkClr xmlns:ahyp="http://schemas.microsoft.com/office/drawing/2018/hyperlinkcolor" val="tx"/>
                    </a:ext>
                  </a:extLst>
                </a:hlinkClick>
              </a:rPr>
              <a:t>Trunk</a:t>
            </a:r>
            <a:r>
              <a:rPr lang="en-IN" sz="1400" b="0" i="0" dirty="0">
                <a:effectLst/>
                <a:latin typeface="Nunito" pitchFamily="2" charset="77"/>
              </a:rPr>
              <a:t>:</a:t>
            </a:r>
          </a:p>
          <a:p>
            <a:endParaRPr lang="en-US" sz="1400" dirty="0"/>
          </a:p>
        </p:txBody>
      </p:sp>
      <p:pic>
        <p:nvPicPr>
          <p:cNvPr id="4" name="Picture 3">
            <a:extLst>
              <a:ext uri="{FF2B5EF4-FFF2-40B4-BE49-F238E27FC236}">
                <a16:creationId xmlns:a16="http://schemas.microsoft.com/office/drawing/2014/main" id="{36208D04-B848-4EBA-24DC-65AE674C75E5}"/>
              </a:ext>
            </a:extLst>
          </p:cNvPr>
          <p:cNvPicPr>
            <a:picLocks noChangeAspect="1"/>
          </p:cNvPicPr>
          <p:nvPr/>
        </p:nvPicPr>
        <p:blipFill>
          <a:blip r:embed="rId6"/>
          <a:stretch>
            <a:fillRect/>
          </a:stretch>
        </p:blipFill>
        <p:spPr>
          <a:xfrm>
            <a:off x="6656648" y="3156784"/>
            <a:ext cx="5359400" cy="3594100"/>
          </a:xfrm>
          <a:prstGeom prst="rect">
            <a:avLst/>
          </a:prstGeom>
        </p:spPr>
      </p:pic>
      <p:sp>
        <p:nvSpPr>
          <p:cNvPr id="5" name="TextBox 4">
            <a:extLst>
              <a:ext uri="{FF2B5EF4-FFF2-40B4-BE49-F238E27FC236}">
                <a16:creationId xmlns:a16="http://schemas.microsoft.com/office/drawing/2014/main" id="{EB61FBF3-7EAE-E283-DD07-FDC4E0CC6A4F}"/>
              </a:ext>
            </a:extLst>
          </p:cNvPr>
          <p:cNvSpPr txBox="1"/>
          <p:nvPr/>
        </p:nvSpPr>
        <p:spPr>
          <a:xfrm>
            <a:off x="490453" y="3072348"/>
            <a:ext cx="5951913" cy="3785652"/>
          </a:xfrm>
          <a:prstGeom prst="rect">
            <a:avLst/>
          </a:prstGeom>
          <a:noFill/>
        </p:spPr>
        <p:txBody>
          <a:bodyPr wrap="square" rtlCol="0">
            <a:spAutoFit/>
          </a:bodyPr>
          <a:lstStyle/>
          <a:p>
            <a:pPr algn="l"/>
            <a:r>
              <a:rPr lang="en-IN" sz="1200" b="0" i="0" dirty="0">
                <a:effectLst/>
                <a:latin typeface="Consolas" panose="020B0609020204030204" pitchFamily="49" charset="0"/>
                <a:cs typeface="Consolas" panose="020B0609020204030204" pitchFamily="49" charset="0"/>
              </a:rPr>
              <a:t>Switch(config)# interface eth1/1</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 switchport trunk encapsulation dot1q</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Switch(config-if)# switchport mode trunk</a:t>
            </a:r>
          </a:p>
          <a:p>
            <a:pPr algn="l"/>
            <a:r>
              <a:rPr lang="en-IN" sz="1200" b="0" i="0" dirty="0">
                <a:effectLst/>
                <a:latin typeface="Consolas" panose="020B0609020204030204" pitchFamily="49" charset="0"/>
                <a:cs typeface="Consolas" panose="020B0609020204030204" pitchFamily="49" charset="0"/>
              </a:rPr>
              <a:t>Router(config)# interface eth1/1</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Router(config-if)# no shutdown</a:t>
            </a:r>
          </a:p>
          <a:p>
            <a:pPr algn="l"/>
            <a:r>
              <a:rPr lang="en-IN" sz="1200" b="0" i="0" dirty="0">
                <a:effectLst/>
                <a:latin typeface="Consolas" panose="020B0609020204030204" pitchFamily="49" charset="0"/>
                <a:cs typeface="Consolas" panose="020B0609020204030204" pitchFamily="49" charset="0"/>
              </a:rPr>
              <a:t>Router(config)# interface eth1/1.20</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Router(config-</a:t>
            </a:r>
            <a:r>
              <a:rPr lang="en-IN" sz="1200" b="0" i="0" dirty="0" err="1">
                <a:effectLst/>
                <a:latin typeface="Consolas" panose="020B0609020204030204" pitchFamily="49" charset="0"/>
                <a:cs typeface="Consolas" panose="020B0609020204030204" pitchFamily="49" charset="0"/>
              </a:rPr>
              <a:t>subif</a:t>
            </a:r>
            <a:r>
              <a:rPr lang="en-IN" sz="1200" b="0" i="0" dirty="0">
                <a:effectLst/>
                <a:latin typeface="Consolas" panose="020B0609020204030204" pitchFamily="49" charset="0"/>
                <a:cs typeface="Consolas" panose="020B0609020204030204" pitchFamily="49" charset="0"/>
              </a:rPr>
              <a:t>)# encapsulation dot1Q 20</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Router(config-</a:t>
            </a:r>
            <a:r>
              <a:rPr lang="en-IN" sz="1200" b="0" i="0" dirty="0" err="1">
                <a:effectLst/>
                <a:latin typeface="Consolas" panose="020B0609020204030204" pitchFamily="49" charset="0"/>
                <a:cs typeface="Consolas" panose="020B0609020204030204" pitchFamily="49" charset="0"/>
              </a:rPr>
              <a:t>subif</a:t>
            </a:r>
            <a:r>
              <a:rPr lang="en-IN" sz="1200" b="0" i="0" dirty="0">
                <a:effectLst/>
                <a:latin typeface="Consolas" panose="020B0609020204030204" pitchFamily="49" charset="0"/>
                <a:cs typeface="Consolas" panose="020B0609020204030204" pitchFamily="49" charset="0"/>
              </a:rPr>
              <a:t>)# </a:t>
            </a:r>
            <a:r>
              <a:rPr lang="en-IN" sz="1200" b="0" i="0" dirty="0" err="1">
                <a:effectLst/>
                <a:latin typeface="Consolas" panose="020B0609020204030204" pitchFamily="49" charset="0"/>
                <a:cs typeface="Consolas" panose="020B0609020204030204" pitchFamily="49" charset="0"/>
              </a:rPr>
              <a:t>ip</a:t>
            </a:r>
            <a:r>
              <a:rPr lang="en-IN" sz="1200" b="0" i="0" dirty="0">
                <a:effectLst/>
                <a:latin typeface="Consolas" panose="020B0609020204030204" pitchFamily="49" charset="0"/>
                <a:cs typeface="Consolas" panose="020B0609020204030204" pitchFamily="49" charset="0"/>
              </a:rPr>
              <a:t> address 10.0.20.1 255.255.255.0</a:t>
            </a:r>
          </a:p>
          <a:p>
            <a:pPr algn="l"/>
            <a:br>
              <a:rPr lang="en-IN" sz="1200" b="0" i="0" dirty="0">
                <a:effectLst/>
                <a:latin typeface="Consolas" panose="020B0609020204030204" pitchFamily="49" charset="0"/>
                <a:cs typeface="Consolas" panose="020B0609020204030204" pitchFamily="49" charset="0"/>
              </a:rPr>
            </a:br>
            <a:endParaRPr lang="en-IN" sz="1200" b="0" i="0" dirty="0">
              <a:effectLst/>
              <a:latin typeface="Consolas" panose="020B0609020204030204" pitchFamily="49" charset="0"/>
              <a:cs typeface="Consolas" panose="020B0609020204030204" pitchFamily="49" charset="0"/>
            </a:endParaRPr>
          </a:p>
          <a:p>
            <a:pPr algn="l"/>
            <a:r>
              <a:rPr lang="en-IN" sz="1200" b="0" i="0" dirty="0">
                <a:effectLst/>
                <a:latin typeface="Consolas" panose="020B0609020204030204" pitchFamily="49" charset="0"/>
                <a:cs typeface="Consolas" panose="020B0609020204030204" pitchFamily="49" charset="0"/>
              </a:rPr>
              <a:t>Apart from using the Sub-interface distinguisher (eth1/1.20) and using the encapsulation dot1q &lt;VLAN#&gt; command, the rest of the interface configuration is exactly the same as any other regular physical interface.</a:t>
            </a:r>
            <a:br>
              <a:rPr lang="en-IN" sz="1200" b="0" i="0" dirty="0">
                <a:effectLst/>
                <a:latin typeface="Consolas" panose="020B0609020204030204" pitchFamily="49" charset="0"/>
                <a:cs typeface="Consolas" panose="020B0609020204030204" pitchFamily="49" charset="0"/>
              </a:rPr>
            </a:b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Similarly, we will also configure the Sub-interface for VLAN 30:</a:t>
            </a:r>
          </a:p>
          <a:p>
            <a:pPr algn="l"/>
            <a:r>
              <a:rPr lang="en-IN" sz="1200" b="0" i="0" dirty="0">
                <a:effectLst/>
                <a:latin typeface="Consolas" panose="020B0609020204030204" pitchFamily="49" charset="0"/>
                <a:cs typeface="Consolas" panose="020B0609020204030204" pitchFamily="49" charset="0"/>
              </a:rPr>
              <a:t>Router(config)# interface eth1/1.30</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Router(config-</a:t>
            </a:r>
            <a:r>
              <a:rPr lang="en-IN" sz="1200" b="0" i="0" dirty="0" err="1">
                <a:effectLst/>
                <a:latin typeface="Consolas" panose="020B0609020204030204" pitchFamily="49" charset="0"/>
                <a:cs typeface="Consolas" panose="020B0609020204030204" pitchFamily="49" charset="0"/>
              </a:rPr>
              <a:t>subif</a:t>
            </a:r>
            <a:r>
              <a:rPr lang="en-IN" sz="1200" b="0" i="0" dirty="0">
                <a:effectLst/>
                <a:latin typeface="Consolas" panose="020B0609020204030204" pitchFamily="49" charset="0"/>
                <a:cs typeface="Consolas" panose="020B0609020204030204" pitchFamily="49" charset="0"/>
              </a:rPr>
              <a:t>)# encapsulation dot1Q 30</a:t>
            </a:r>
            <a:br>
              <a:rPr lang="en-IN" sz="1200" b="0" i="0" dirty="0">
                <a:effectLst/>
                <a:latin typeface="Consolas" panose="020B0609020204030204" pitchFamily="49" charset="0"/>
                <a:cs typeface="Consolas" panose="020B0609020204030204" pitchFamily="49" charset="0"/>
              </a:rPr>
            </a:br>
            <a:r>
              <a:rPr lang="en-IN" sz="1200" b="0" i="0" dirty="0">
                <a:effectLst/>
                <a:latin typeface="Consolas" panose="020B0609020204030204" pitchFamily="49" charset="0"/>
                <a:cs typeface="Consolas" panose="020B0609020204030204" pitchFamily="49" charset="0"/>
              </a:rPr>
              <a:t>Router(config-</a:t>
            </a:r>
            <a:r>
              <a:rPr lang="en-IN" sz="1200" b="0" i="0" dirty="0" err="1">
                <a:effectLst/>
                <a:latin typeface="Consolas" panose="020B0609020204030204" pitchFamily="49" charset="0"/>
                <a:cs typeface="Consolas" panose="020B0609020204030204" pitchFamily="49" charset="0"/>
              </a:rPr>
              <a:t>subif</a:t>
            </a:r>
            <a:r>
              <a:rPr lang="en-IN" sz="1200" b="0" i="0" dirty="0">
                <a:effectLst/>
                <a:latin typeface="Consolas" panose="020B0609020204030204" pitchFamily="49" charset="0"/>
                <a:cs typeface="Consolas" panose="020B0609020204030204" pitchFamily="49" charset="0"/>
              </a:rPr>
              <a:t>)# </a:t>
            </a:r>
            <a:r>
              <a:rPr lang="en-IN" sz="1200" b="0" i="0" dirty="0" err="1">
                <a:effectLst/>
                <a:latin typeface="Consolas" panose="020B0609020204030204" pitchFamily="49" charset="0"/>
                <a:cs typeface="Consolas" panose="020B0609020204030204" pitchFamily="49" charset="0"/>
              </a:rPr>
              <a:t>ip</a:t>
            </a:r>
            <a:r>
              <a:rPr lang="en-IN" sz="1200" b="0" i="0" dirty="0">
                <a:effectLst/>
                <a:latin typeface="Consolas" panose="020B0609020204030204" pitchFamily="49" charset="0"/>
                <a:cs typeface="Consolas" panose="020B0609020204030204" pitchFamily="49" charset="0"/>
              </a:rPr>
              <a:t> address 10.0.30.1 255.255.255.0</a:t>
            </a:r>
          </a:p>
          <a:p>
            <a:endParaRPr lang="en-US"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267111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1C2C209-FDAC-680E-14EF-AF64D58B56AB}"/>
              </a:ext>
            </a:extLst>
          </p:cNvPr>
          <p:cNvSpPr txBox="1"/>
          <p:nvPr/>
        </p:nvSpPr>
        <p:spPr>
          <a:xfrm>
            <a:off x="0" y="0"/>
            <a:ext cx="1549783" cy="646331"/>
          </a:xfrm>
          <a:prstGeom prst="rect">
            <a:avLst/>
          </a:prstGeom>
          <a:noFill/>
        </p:spPr>
        <p:txBody>
          <a:bodyPr wrap="none" rtlCol="0">
            <a:spAutoFit/>
          </a:bodyPr>
          <a:lstStyle/>
          <a:p>
            <a:r>
              <a:rPr lang="en-IN" b="1" i="0" dirty="0">
                <a:solidFill>
                  <a:srgbClr val="FF0000"/>
                </a:solidFill>
                <a:effectLst/>
                <a:highlight>
                  <a:srgbClr val="FFFF00"/>
                </a:highlight>
                <a:latin typeface="var(--headingsfontfamily)"/>
              </a:rPr>
              <a:t>Layer 3 Switch</a:t>
            </a:r>
          </a:p>
          <a:p>
            <a:endParaRPr lang="en-US" dirty="0">
              <a:solidFill>
                <a:srgbClr val="FF0000"/>
              </a:solidFill>
              <a:highlight>
                <a:srgbClr val="FFFF00"/>
              </a:highlight>
            </a:endParaRPr>
          </a:p>
        </p:txBody>
      </p:sp>
      <p:sp>
        <p:nvSpPr>
          <p:cNvPr id="7" name="TextBox 6">
            <a:extLst>
              <a:ext uri="{FF2B5EF4-FFF2-40B4-BE49-F238E27FC236}">
                <a16:creationId xmlns:a16="http://schemas.microsoft.com/office/drawing/2014/main" id="{CB50FE26-0094-92C9-BCCB-262C1D7F9BA6}"/>
              </a:ext>
            </a:extLst>
          </p:cNvPr>
          <p:cNvSpPr txBox="1"/>
          <p:nvPr/>
        </p:nvSpPr>
        <p:spPr>
          <a:xfrm>
            <a:off x="0" y="337664"/>
            <a:ext cx="10350269" cy="3231654"/>
          </a:xfrm>
          <a:prstGeom prst="rect">
            <a:avLst/>
          </a:prstGeom>
          <a:noFill/>
        </p:spPr>
        <p:txBody>
          <a:bodyPr wrap="square" rtlCol="0">
            <a:spAutoFit/>
          </a:bodyPr>
          <a:lstStyle/>
          <a:p>
            <a:r>
              <a:rPr lang="en-IN" sz="1200" b="0" i="0" dirty="0">
                <a:effectLst/>
                <a:latin typeface="Nunito" pitchFamily="2" charset="77"/>
              </a:rPr>
              <a:t>A Layer 3 Switch is different from a traditional Layer 2 Switch in that it has the functionality for routing between VLANs intrinsically. In fact, when considering how a L3 Switch operates, you can safely imagine that </a:t>
            </a:r>
            <a:r>
              <a:rPr lang="en-IN" sz="1200" b="1" i="0" dirty="0">
                <a:effectLst/>
                <a:latin typeface="Nunito" pitchFamily="2" charset="77"/>
              </a:rPr>
              <a:t>a Layer 3 Switch is a traditional switch with a built in Router</a:t>
            </a:r>
            <a:r>
              <a:rPr lang="en-IN" sz="1200" b="0" i="0" dirty="0">
                <a:effectLst/>
                <a:latin typeface="Nunito" pitchFamily="2" charset="77"/>
              </a:rPr>
              <a:t>.</a:t>
            </a:r>
          </a:p>
          <a:p>
            <a:r>
              <a:rPr lang="en-IN" sz="1200" b="0" i="0" dirty="0">
                <a:effectLst/>
                <a:latin typeface="Nunito" pitchFamily="2" charset="77"/>
              </a:rPr>
              <a:t>With regard to VLANs the Multilayer switch is configured mostly the same way as a regular L2 switch:</a:t>
            </a:r>
          </a:p>
          <a:p>
            <a:endParaRPr lang="en-IN" sz="1200" dirty="0">
              <a:latin typeface="Nunito" pitchFamily="2" charset="77"/>
            </a:endParaRPr>
          </a:p>
          <a:p>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20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name RED</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name BLUE</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interface range eth2/0 - 2</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(config-if-range)# switchport mode access</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(config-if-range)#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20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interface range eth3/0 - 2</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(config-if-range)# switchport mode access</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(config-if-range)#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p>
          <a:p>
            <a:endParaRPr lang="en-IN" sz="1200" b="0" i="0" dirty="0">
              <a:effectLst/>
              <a:latin typeface="Consolas" panose="020B0609020204030204" pitchFamily="49" charset="0"/>
              <a:cs typeface="Consolas" panose="020B0609020204030204" pitchFamily="49" charset="0"/>
            </a:endParaRPr>
          </a:p>
          <a:p>
            <a:endParaRPr lang="en-IN" sz="1200" b="0" i="0" dirty="0">
              <a:effectLst/>
              <a:latin typeface="Nunito" pitchFamily="2" charset="77"/>
            </a:endParaRPr>
          </a:p>
          <a:p>
            <a:endParaRPr lang="en-US" sz="1200" dirty="0">
              <a:latin typeface="Consolas" panose="020B0609020204030204" pitchFamily="49" charset="0"/>
              <a:cs typeface="Consolas" panose="020B0609020204030204" pitchFamily="49" charset="0"/>
            </a:endParaRPr>
          </a:p>
        </p:txBody>
      </p:sp>
      <p:pic>
        <p:nvPicPr>
          <p:cNvPr id="6146" name="Picture 2" descr="Routing Between VLANs - L3 Switch Traffic Flow">
            <a:extLst>
              <a:ext uri="{FF2B5EF4-FFF2-40B4-BE49-F238E27FC236}">
                <a16:creationId xmlns:a16="http://schemas.microsoft.com/office/drawing/2014/main" id="{8FE330D6-500C-C4EA-EDB4-E7718108D5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2298" y="841902"/>
            <a:ext cx="3713942" cy="203892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32A4B2D-31E4-4C9A-3C3B-473CD9C01572}"/>
              </a:ext>
            </a:extLst>
          </p:cNvPr>
          <p:cNvSpPr txBox="1"/>
          <p:nvPr/>
        </p:nvSpPr>
        <p:spPr>
          <a:xfrm>
            <a:off x="365760" y="2211185"/>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id="{2B287FCA-7361-F48B-895B-01B912C40E86}"/>
              </a:ext>
            </a:extLst>
          </p:cNvPr>
          <p:cNvSpPr txBox="1"/>
          <p:nvPr/>
        </p:nvSpPr>
        <p:spPr>
          <a:xfrm>
            <a:off x="1847" y="2968915"/>
            <a:ext cx="11086407" cy="4154984"/>
          </a:xfrm>
          <a:prstGeom prst="rect">
            <a:avLst/>
          </a:prstGeom>
          <a:noFill/>
        </p:spPr>
        <p:txBody>
          <a:bodyPr wrap="square" rtlCol="0">
            <a:spAutoFit/>
          </a:bodyPr>
          <a:lstStyle/>
          <a:p>
            <a:pPr algn="l"/>
            <a:r>
              <a:rPr lang="en-IN" sz="1200" b="0" i="0" dirty="0">
                <a:effectLst/>
                <a:cs typeface="Consolas" panose="020B0609020204030204" pitchFamily="49" charset="0"/>
              </a:rPr>
              <a:t>An </a:t>
            </a:r>
            <a:r>
              <a:rPr lang="en-IN" sz="1200" b="1" i="0" dirty="0">
                <a:effectLst/>
                <a:cs typeface="Consolas" panose="020B0609020204030204" pitchFamily="49" charset="0"/>
              </a:rPr>
              <a:t>SVI serves as the L3 termination point for each VLAN</a:t>
            </a:r>
            <a:r>
              <a:rPr lang="en-IN" sz="1200" b="0" i="0" dirty="0">
                <a:effectLst/>
                <a:cs typeface="Consolas" panose="020B0609020204030204" pitchFamily="49" charset="0"/>
              </a:rPr>
              <a:t> – aka, the way in or out of each VLAN. Another way of looking at it is that </a:t>
            </a:r>
            <a:r>
              <a:rPr lang="en-IN" sz="1200" b="1" i="0" dirty="0">
                <a:effectLst/>
                <a:cs typeface="Consolas" panose="020B0609020204030204" pitchFamily="49" charset="0"/>
              </a:rPr>
              <a:t>the SVI serves as the interface </a:t>
            </a:r>
            <a:r>
              <a:rPr lang="en-IN" sz="1200" b="1" i="1" dirty="0">
                <a:effectLst/>
                <a:cs typeface="Consolas" panose="020B0609020204030204" pitchFamily="49" charset="0"/>
              </a:rPr>
              <a:t>on</a:t>
            </a:r>
            <a:r>
              <a:rPr lang="en-IN" sz="1200" b="1" i="0" dirty="0">
                <a:effectLst/>
                <a:cs typeface="Consolas" panose="020B0609020204030204" pitchFamily="49" charset="0"/>
              </a:rPr>
              <a:t> the built-in Router of the Multilayer switch</a:t>
            </a:r>
            <a:r>
              <a:rPr lang="en-IN" sz="1200" b="0" i="0" dirty="0">
                <a:effectLst/>
                <a:cs typeface="Consolas" panose="020B0609020204030204" pitchFamily="49" charset="0"/>
              </a:rPr>
              <a:t>, allowing traffic from one VLAN to reach the built-in Router and be routed to another VLAN as necessary.</a:t>
            </a:r>
          </a:p>
          <a:p>
            <a:pPr algn="l"/>
            <a:r>
              <a:rPr lang="en-IN" sz="1200" b="0" i="0" dirty="0">
                <a:effectLst/>
                <a:cs typeface="Consolas" panose="020B0609020204030204" pitchFamily="49" charset="0"/>
              </a:rPr>
              <a:t>The configuration for an SVI involves two parts. First, enabling IP Routing; and Second, applying an IP address to the VLAN.</a:t>
            </a:r>
          </a:p>
          <a:p>
            <a:pPr algn="l"/>
            <a:r>
              <a:rPr lang="en-IN" sz="1200" b="0" i="0" dirty="0">
                <a:effectLst/>
                <a:cs typeface="Consolas" panose="020B0609020204030204" pitchFamily="49" charset="0"/>
              </a:rPr>
              <a:t>To enable IP Routing, use the following command:</a:t>
            </a:r>
          </a:p>
          <a:p>
            <a:pPr algn="l"/>
            <a:r>
              <a:rPr lang="en-IN" sz="1200" dirty="0" err="1">
                <a:latin typeface="Consolas" panose="020B0609020204030204" pitchFamily="49" charset="0"/>
                <a:cs typeface="Consolas" panose="020B0609020204030204" pitchFamily="49" charset="0"/>
              </a:rPr>
              <a:t>MultilayerSwitch</a:t>
            </a:r>
            <a:r>
              <a:rPr lang="en-IN" sz="1200" dirty="0">
                <a:latin typeface="Consolas" panose="020B0609020204030204" pitchFamily="49" charset="0"/>
                <a:cs typeface="Consolas" panose="020B0609020204030204" pitchFamily="49" charset="0"/>
              </a:rPr>
              <a:t>(config)# </a:t>
            </a:r>
            <a:r>
              <a:rPr lang="en-IN" sz="1200" b="1" dirty="0" err="1">
                <a:effectLst/>
                <a:latin typeface="Consolas" panose="020B0609020204030204" pitchFamily="49" charset="0"/>
                <a:cs typeface="Consolas" panose="020B0609020204030204" pitchFamily="49" charset="0"/>
              </a:rPr>
              <a:t>ip</a:t>
            </a:r>
            <a:r>
              <a:rPr lang="en-IN" sz="1200" b="1" dirty="0">
                <a:effectLst/>
                <a:latin typeface="Consolas" panose="020B0609020204030204" pitchFamily="49" charset="0"/>
                <a:cs typeface="Consolas" panose="020B0609020204030204" pitchFamily="49" charset="0"/>
              </a:rPr>
              <a:t> routing</a:t>
            </a:r>
            <a:endParaRPr lang="en-IN" sz="1200" dirty="0">
              <a:latin typeface="Consolas" panose="020B0609020204030204" pitchFamily="49" charset="0"/>
              <a:cs typeface="Consolas" panose="020B0609020204030204" pitchFamily="49" charset="0"/>
            </a:endParaRPr>
          </a:p>
          <a:p>
            <a:pPr algn="l"/>
            <a:r>
              <a:rPr lang="en-IN" sz="1200" b="0" i="0" dirty="0">
                <a:effectLst/>
                <a:cs typeface="Consolas" panose="020B0609020204030204" pitchFamily="49" charset="0"/>
              </a:rPr>
              <a:t>IP Routing only needs to be enabled once. Some L3 switches come with it enabled by default. Applying the command while it is already enabled will not cause any harm, so if in doubt as to whether it is already enabled or not, simply applying it again is safe.</a:t>
            </a:r>
          </a:p>
          <a:p>
            <a:pPr algn="l"/>
            <a:r>
              <a:rPr lang="en-IN" sz="1200" b="0" i="0" dirty="0">
                <a:effectLst/>
                <a:latin typeface="Consolas" panose="020B0609020204030204" pitchFamily="49" charset="0"/>
                <a:cs typeface="Consolas" panose="020B0609020204030204" pitchFamily="49" charset="0"/>
              </a:rPr>
              <a:t>To apply an IP address to the VLANs, configure the SVI as follows:</a:t>
            </a:r>
          </a:p>
          <a:p>
            <a:pPr algn="l"/>
            <a:endParaRPr lang="en-IN" sz="1200" b="0" i="0" dirty="0">
              <a:effectLst/>
              <a:latin typeface="Consolas" panose="020B0609020204030204" pitchFamily="49" charset="0"/>
              <a:cs typeface="Consolas" panose="020B0609020204030204" pitchFamily="49" charset="0"/>
            </a:endParaRPr>
          </a:p>
          <a:p>
            <a:pPr algn="l"/>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interface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20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 </a:t>
            </a:r>
            <a:r>
              <a:rPr lang="en-IN" sz="1200" b="0" i="0" dirty="0" err="1">
                <a:effectLst/>
                <a:latin typeface="Consolas" panose="020B0609020204030204" pitchFamily="49" charset="0"/>
                <a:cs typeface="Consolas" panose="020B0609020204030204" pitchFamily="49" charset="0"/>
              </a:rPr>
              <a:t>ip</a:t>
            </a:r>
            <a:r>
              <a:rPr lang="en-IN" sz="1200" b="0" i="0" dirty="0">
                <a:effectLst/>
                <a:latin typeface="Consolas" panose="020B0609020204030204" pitchFamily="49" charset="0"/>
                <a:cs typeface="Consolas" panose="020B0609020204030204" pitchFamily="49" charset="0"/>
              </a:rPr>
              <a:t> address 10.0.20.1 255.255.255.0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 no shutdown</a:t>
            </a:r>
            <a:br>
              <a:rPr lang="en-IN" sz="1200" dirty="0">
                <a:latin typeface="Consolas" panose="020B0609020204030204" pitchFamily="49" charset="0"/>
                <a:cs typeface="Consolas" panose="020B0609020204030204" pitchFamily="49" charset="0"/>
              </a:rPr>
            </a:b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 interface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 </a:t>
            </a:r>
            <a:r>
              <a:rPr lang="en-IN" sz="1200" b="0" i="0" dirty="0" err="1">
                <a:effectLst/>
                <a:latin typeface="Consolas" panose="020B0609020204030204" pitchFamily="49" charset="0"/>
                <a:cs typeface="Consolas" panose="020B0609020204030204" pitchFamily="49" charset="0"/>
              </a:rPr>
              <a:t>ip</a:t>
            </a:r>
            <a:r>
              <a:rPr lang="en-IN" sz="1200" b="0" i="0" dirty="0">
                <a:effectLst/>
                <a:latin typeface="Consolas" panose="020B0609020204030204" pitchFamily="49" charset="0"/>
                <a:cs typeface="Consolas" panose="020B0609020204030204" pitchFamily="49" charset="0"/>
              </a:rPr>
              <a:t> address 10.0.30.1 255.255.255.0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MultilayerSwitch</a:t>
            </a:r>
            <a:r>
              <a:rPr lang="en-IN" sz="1200" b="0" i="0" dirty="0">
                <a:effectLst/>
                <a:latin typeface="Consolas" panose="020B0609020204030204" pitchFamily="49" charset="0"/>
                <a:cs typeface="Consolas" panose="020B0609020204030204" pitchFamily="49" charset="0"/>
              </a:rPr>
              <a:t>(config-if)# no shutdown</a:t>
            </a:r>
          </a:p>
          <a:p>
            <a:pPr algn="l"/>
            <a:br>
              <a:rPr lang="en-IN" sz="1200" dirty="0">
                <a:latin typeface="Consolas" panose="020B0609020204030204" pitchFamily="49" charset="0"/>
                <a:cs typeface="Consolas" panose="020B0609020204030204" pitchFamily="49" charset="0"/>
              </a:rPr>
            </a:br>
            <a:r>
              <a:rPr lang="en-IN" sz="1200" b="0" i="0" dirty="0">
                <a:effectLst/>
                <a:cs typeface="Consolas" panose="020B0609020204030204" pitchFamily="49" charset="0"/>
              </a:rPr>
              <a:t>When Host A sends a packet to Host B, the packet will be switched within the same VLAN – no L3 processing will occur.</a:t>
            </a:r>
          </a:p>
          <a:p>
            <a:pPr algn="l"/>
            <a:r>
              <a:rPr lang="en-IN" sz="1200" b="0" i="0" dirty="0">
                <a:effectLst/>
                <a:cs typeface="Consolas" panose="020B0609020204030204" pitchFamily="49" charset="0"/>
              </a:rPr>
              <a:t>When Host A sends a packet to Host C, the packet will be sent to the SVI to be routed to the other VLAN – all regular L3 processing will occur: the TTL will be decremented and </a:t>
            </a:r>
            <a:r>
              <a:rPr lang="en-IN" sz="1200" b="0" i="0" u="none" strike="noStrike" dirty="0">
                <a:effectLst/>
                <a:cs typeface="Consolas" panose="020B0609020204030204" pitchFamily="49" charset="0"/>
                <a:hlinkClick r:id="rId3">
                  <a:extLst>
                    <a:ext uri="{A12FA001-AC4F-418D-AE19-62706E023703}">
                      <ahyp:hlinkClr xmlns:ahyp="http://schemas.microsoft.com/office/drawing/2018/hyperlinkcolor" val="tx"/>
                    </a:ext>
                  </a:extLst>
                </a:hlinkClick>
              </a:rPr>
              <a:t>the L2 header will be rewritten</a:t>
            </a:r>
            <a:r>
              <a:rPr lang="en-IN" sz="1200" b="0" i="0" dirty="0">
                <a:effectLst/>
                <a:cs typeface="Consolas" panose="020B0609020204030204" pitchFamily="49" charset="0"/>
              </a:rPr>
              <a:t>.</a:t>
            </a:r>
          </a:p>
          <a:p>
            <a:endParaRPr lang="en-US"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277921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13370</TotalTime>
  <Words>2060</Words>
  <Application>Microsoft Macintosh PowerPoint</Application>
  <PresentationFormat>Widescreen</PresentationFormat>
  <Paragraphs>105</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Calibri</vt:lpstr>
      <vt:lpstr>Century Gothic</vt:lpstr>
      <vt:lpstr>Consolas</vt:lpstr>
      <vt:lpstr>lato</vt:lpstr>
      <vt:lpstr>Nunito</vt:lpstr>
      <vt:lpstr>var(--headingsfontfamily)</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After successfully completing this session you will able to understand below topics:</dc:title>
  <dc:creator>E RAMESH GOUD</dc:creator>
  <cp:lastModifiedBy>E. Ramesh Goud</cp:lastModifiedBy>
  <cp:revision>116</cp:revision>
  <dcterms:created xsi:type="dcterms:W3CDTF">2021-02-24T10:44:30Z</dcterms:created>
  <dcterms:modified xsi:type="dcterms:W3CDTF">2024-08-02T11:43:18Z</dcterms:modified>
</cp:coreProperties>
</file>